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21"/>
  </p:notesMasterIdLst>
  <p:handoutMasterIdLst>
    <p:handoutMasterId r:id="rId22"/>
  </p:handoutMasterIdLst>
  <p:sldIdLst>
    <p:sldId id="256" r:id="rId5"/>
    <p:sldId id="389" r:id="rId6"/>
    <p:sldId id="386" r:id="rId7"/>
    <p:sldId id="384" r:id="rId8"/>
    <p:sldId id="381" r:id="rId9"/>
    <p:sldId id="395" r:id="rId10"/>
    <p:sldId id="387" r:id="rId11"/>
    <p:sldId id="390" r:id="rId12"/>
    <p:sldId id="394" r:id="rId13"/>
    <p:sldId id="383" r:id="rId14"/>
    <p:sldId id="369" r:id="rId15"/>
    <p:sldId id="368" r:id="rId16"/>
    <p:sldId id="366" r:id="rId17"/>
    <p:sldId id="392" r:id="rId18"/>
    <p:sldId id="388" r:id="rId19"/>
    <p:sldId id="393" r:id="rId20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elisabeth.daniel" initials="ed" lastIdx="10" clrIdx="0"/>
  <p:cmAuthor id="1" name="jenifer.levinson" initials="jl" lastIdx="1" clrIdx="1"/>
  <p:cmAuthor id="2" name="Cotler, Valerie" initials="CV" lastIdx="12" clrIdx="2"/>
  <p:cmAuthor id="3" name="Kung, John" initials="KJ" lastIdx="20" clrIdx="3"/>
  <p:cmAuthor id="4" name="joshua.cohen" initials="jc" lastIdx="3" clrIdx="4"/>
  <p:cmAuthor id="5" name="abby.moorman" initials="am" lastIdx="11" clrIdx="5"/>
  <p:cmAuthor id="6" name="Fauzea Hussain" initials="FH" lastIdx="28" clrIdx="6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A9F6"/>
    <a:srgbClr val="00446A"/>
    <a:srgbClr val="595959"/>
    <a:srgbClr val="C4E0E6"/>
    <a:srgbClr val="191919"/>
    <a:srgbClr val="00B0F0"/>
    <a:srgbClr val="8BE1FF"/>
    <a:srgbClr val="BDEEFF"/>
    <a:srgbClr val="3BCCFF"/>
    <a:srgbClr val="85D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6036" autoAdjust="0"/>
    <p:restoredTop sz="93648" autoAdjust="0"/>
  </p:normalViewPr>
  <p:slideViewPr>
    <p:cSldViewPr showGuides="1">
      <p:cViewPr>
        <p:scale>
          <a:sx n="67" d="100"/>
          <a:sy n="67" d="100"/>
        </p:scale>
        <p:origin x="-2580" y="-558"/>
      </p:cViewPr>
      <p:guideLst>
        <p:guide orient="horz" pos="4253"/>
        <p:guide pos="144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>
      <p:cViewPr varScale="1">
        <p:scale>
          <a:sx n="63" d="100"/>
          <a:sy n="63" d="100"/>
        </p:scale>
        <p:origin x="-2652" y="-114"/>
      </p:cViewPr>
      <p:guideLst>
        <p:guide orient="horz" pos="2928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commentAuthors" Target="commentAuthor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handoutMaster" Target="handoutMasters/handoutMaster1.xml"/><Relationship Id="rId27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NUL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1AA8B39-97DE-4704-8C92-6E3AFB6A0E09}" type="datetimeFigureOut">
              <a:rPr lang="en-US" smtClean="0"/>
              <a:t>2/28/2014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4719D1C-0E78-48D9-B51A-6D351ECB34A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52899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F9B2C8B6-EF76-489C-AE33-501BFAA99207}" type="datetimeFigureOut">
              <a:rPr lang="en-US" smtClean="0"/>
              <a:t>2/28/2014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A062752C-CBD2-4A8E-AE0C-3E9CBEDCAD9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54121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81100" y="696913"/>
            <a:ext cx="46482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Read from Slide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2004EF-83C2-4A81-A4CE-A463EAAE3B23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569343" y="8496843"/>
            <a:ext cx="5982078" cy="461665"/>
          </a:xfrm>
          <a:prstGeom prst="rect">
            <a:avLst/>
          </a:prstGeom>
        </p:spPr>
        <p:txBody>
          <a:bodyPr wrap="square" lIns="91413" tIns="45706" rIns="91413" bIns="45706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lvl="0"/>
            <a:r>
              <a:rPr lang="en-US" sz="1200" b="1" dirty="0"/>
              <a:t>This information is for internal use only and is not to be left with, detailed from, or shown to anyone outside of Novartis Pharmaceuticals Corporation.</a:t>
            </a:r>
          </a:p>
        </p:txBody>
      </p:sp>
    </p:spTree>
    <p:extLst>
      <p:ext uri="{BB962C8B-B14F-4D97-AF65-F5344CB8AC3E}">
        <p14:creationId xmlns:p14="http://schemas.microsoft.com/office/powerpoint/2010/main" val="61467076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81100" y="696913"/>
            <a:ext cx="46482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Read from Slide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2004EF-83C2-4A81-A4CE-A463EAAE3B23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552091" y="8496843"/>
            <a:ext cx="5999330" cy="461665"/>
          </a:xfrm>
          <a:prstGeom prst="rect">
            <a:avLst/>
          </a:prstGeom>
        </p:spPr>
        <p:txBody>
          <a:bodyPr wrap="square" lIns="91413" tIns="45706" rIns="91413" bIns="45706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lvl="0"/>
            <a:r>
              <a:rPr lang="en-US" sz="1200" b="1" dirty="0"/>
              <a:t>This information is for internal use only and is not to be left with, detailed from, or shown to anyone outside of Novartis Pharmaceuticals Corporation.</a:t>
            </a:r>
          </a:p>
        </p:txBody>
      </p:sp>
    </p:spTree>
    <p:extLst>
      <p:ext uri="{BB962C8B-B14F-4D97-AF65-F5344CB8AC3E}">
        <p14:creationId xmlns:p14="http://schemas.microsoft.com/office/powerpoint/2010/main" val="10656240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743200" y="1958975"/>
            <a:ext cx="5638800" cy="1470025"/>
          </a:xfrm>
        </p:spPr>
        <p:txBody>
          <a:bodyPr>
            <a:normAutofit/>
          </a:bodyPr>
          <a:lstStyle>
            <a:lvl1pPr algn="ctr">
              <a:defRPr sz="3600">
                <a:solidFill>
                  <a:srgbClr val="00446A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362200" y="36576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400">
                <a:solidFill>
                  <a:srgbClr val="000000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AECCE7-E02D-4B4C-9E77-C4245ED592E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93292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096000"/>
            <a:ext cx="2133600" cy="365125"/>
          </a:xfrm>
          <a:prstGeom prst="rect">
            <a:avLst/>
          </a:prstGeom>
        </p:spPr>
        <p:txBody>
          <a:bodyPr/>
          <a:lstStyle/>
          <a:p>
            <a:fld id="{7E252F7A-90C9-4834-87AE-B1470AEF963D}" type="datetimeFigureOut">
              <a:rPr lang="en-US" smtClean="0"/>
              <a:t>2/28/2014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09600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AECCE7-E02D-4B4C-9E77-C4245ED592E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16220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172200"/>
            <a:ext cx="2133600" cy="365125"/>
          </a:xfrm>
          <a:prstGeom prst="rect">
            <a:avLst/>
          </a:prstGeom>
        </p:spPr>
        <p:txBody>
          <a:bodyPr/>
          <a:lstStyle/>
          <a:p>
            <a:fld id="{7E252F7A-90C9-4834-87AE-B1470AEF963D}" type="datetimeFigureOut">
              <a:rPr lang="en-US" smtClean="0"/>
              <a:t>2/28/2014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17220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AECCE7-E02D-4B4C-9E77-C4245ED592E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278668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D66E9F-9CD6-4444-8769-2B6DE5FE98D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77629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1371600" y="3924300"/>
            <a:ext cx="7772400" cy="7239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600" y="1570037"/>
            <a:ext cx="7696200" cy="4525963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AECCE7-E02D-4B4C-9E77-C4245ED592E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05561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AECCE7-E02D-4B4C-9E77-C4245ED592E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76613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172200"/>
            <a:ext cx="2133600" cy="365125"/>
          </a:xfrm>
          <a:prstGeom prst="rect">
            <a:avLst/>
          </a:prstGeom>
        </p:spPr>
        <p:txBody>
          <a:bodyPr/>
          <a:lstStyle/>
          <a:p>
            <a:fld id="{7E252F7A-90C9-4834-87AE-B1470AEF963D}" type="datetimeFigureOut">
              <a:rPr lang="en-US" smtClean="0"/>
              <a:t>2/28/2014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17220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AECCE7-E02D-4B4C-9E77-C4245ED592E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69423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172200"/>
            <a:ext cx="2133600" cy="365125"/>
          </a:xfrm>
          <a:prstGeom prst="rect">
            <a:avLst/>
          </a:prstGeom>
        </p:spPr>
        <p:txBody>
          <a:bodyPr/>
          <a:lstStyle/>
          <a:p>
            <a:fld id="{7E252F7A-90C9-4834-87AE-B1470AEF963D}" type="datetimeFigureOut">
              <a:rPr lang="en-US" smtClean="0"/>
              <a:t>2/28/2014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17220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AECCE7-E02D-4B4C-9E77-C4245ED592E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19747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AECCE7-E02D-4B4C-9E77-C4245ED592E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71908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AECCE7-E02D-4B4C-9E77-C4245ED592E7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5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172200"/>
            <a:ext cx="2133600" cy="365125"/>
          </a:xfrm>
          <a:prstGeom prst="rect">
            <a:avLst/>
          </a:prstGeom>
        </p:spPr>
        <p:txBody>
          <a:bodyPr/>
          <a:lstStyle/>
          <a:p>
            <a:fld id="{7E252F7A-90C9-4834-87AE-B1470AEF963D}" type="datetimeFigureOut">
              <a:rPr lang="en-US" smtClean="0"/>
              <a:t>2/28/2014</a:t>
            </a:fld>
            <a:endParaRPr lang="en-US" dirty="0"/>
          </a:p>
        </p:txBody>
      </p:sp>
      <p:sp>
        <p:nvSpPr>
          <p:cNvPr id="6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17220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11219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AECCE7-E02D-4B4C-9E77-C4245ED592E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68663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172200"/>
            <a:ext cx="2133600" cy="365125"/>
          </a:xfrm>
          <a:prstGeom prst="rect">
            <a:avLst/>
          </a:prstGeom>
        </p:spPr>
        <p:txBody>
          <a:bodyPr/>
          <a:lstStyle/>
          <a:p>
            <a:fld id="{7E252F7A-90C9-4834-87AE-B1470AEF963D}" type="datetimeFigureOut">
              <a:rPr lang="en-US" smtClean="0"/>
              <a:t>2/28/2014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17220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AECCE7-E02D-4B4C-9E77-C4245ED592E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28532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990600" y="228600"/>
            <a:ext cx="6934200" cy="1066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 userDrawn="1"/>
        </p:nvSpPr>
        <p:spPr>
          <a:xfrm>
            <a:off x="914400" y="1752600"/>
            <a:ext cx="6934200" cy="1447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90600" y="204455"/>
            <a:ext cx="7696200" cy="1143000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0600" y="1570037"/>
            <a:ext cx="7696200" cy="45259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10400" y="648271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Arial"/>
                <a:cs typeface="Arial"/>
              </a:defRPr>
            </a:lvl1pPr>
          </a:lstStyle>
          <a:p>
            <a:fld id="{0DAECCE7-E02D-4B4C-9E77-C4245ED592E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50581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1" r:id="rId12"/>
  </p:sldLayoutIdLst>
  <p:txStyles>
    <p:titleStyle>
      <a:lvl1pPr algn="l" defTabSz="914400" rtl="0" eaLnBrk="1" latinLnBrk="0" hangingPunct="1">
        <a:spcBef>
          <a:spcPct val="0"/>
        </a:spcBef>
        <a:buNone/>
        <a:defRPr sz="2800" kern="1200" cap="all">
          <a:solidFill>
            <a:srgbClr val="00446A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173038" indent="-173038" algn="l" defTabSz="914400" rtl="0" eaLnBrk="1" latinLnBrk="0" hangingPunct="1">
        <a:spcBef>
          <a:spcPct val="20000"/>
        </a:spcBef>
        <a:buClr>
          <a:srgbClr val="00B0F0"/>
        </a:buClr>
        <a:buFont typeface="Arial" pitchFamily="34" charset="0"/>
        <a:buChar char="•"/>
        <a:defRPr sz="2000" kern="1200">
          <a:solidFill>
            <a:schemeClr val="tx1">
              <a:lumMod val="65000"/>
              <a:lumOff val="35000"/>
            </a:schemeClr>
          </a:solidFill>
          <a:latin typeface="Arial" pitchFamily="34" charset="0"/>
          <a:ea typeface="+mn-ea"/>
          <a:cs typeface="Arial" pitchFamily="34" charset="0"/>
        </a:defRPr>
      </a:lvl1pPr>
      <a:lvl2pPr marL="690563" indent="-233363" algn="l" defTabSz="914400" rtl="0" eaLnBrk="1" latinLnBrk="0" hangingPunct="1">
        <a:spcBef>
          <a:spcPct val="20000"/>
        </a:spcBef>
        <a:buClr>
          <a:srgbClr val="00B0F0"/>
        </a:buClr>
        <a:buFont typeface="Arial" pitchFamily="34" charset="0"/>
        <a:buChar char="–"/>
        <a:defRPr sz="1800" kern="1200">
          <a:solidFill>
            <a:schemeClr val="tx1">
              <a:lumMod val="65000"/>
              <a:lumOff val="35000"/>
            </a:schemeClr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Clr>
          <a:srgbClr val="00B0F0"/>
        </a:buClr>
        <a:buFont typeface="Arial" pitchFamily="34" charset="0"/>
        <a:buChar char="•"/>
        <a:defRPr sz="1600" kern="1200">
          <a:solidFill>
            <a:schemeClr val="tx1">
              <a:lumMod val="65000"/>
              <a:lumOff val="35000"/>
            </a:schemeClr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Clr>
          <a:srgbClr val="00B0F0"/>
        </a:buClr>
        <a:buFont typeface="Arial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Clr>
          <a:srgbClr val="00B0F0"/>
        </a:buClr>
        <a:buFont typeface="Arial" pitchFamily="34" charset="0"/>
        <a:buChar char="»"/>
        <a:defRPr sz="1400" kern="1200">
          <a:solidFill>
            <a:schemeClr val="tx1">
              <a:lumMod val="65000"/>
              <a:lumOff val="35000"/>
            </a:schemeClr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1.bin"/><Relationship Id="rId5" Type="http://schemas.openxmlformats.org/officeDocument/2006/relationships/notesSlide" Target="../notesSlides/notesSlide1.xml"/><Relationship Id="rId4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05000" y="2263775"/>
            <a:ext cx="7239000" cy="784225"/>
          </a:xfrm>
        </p:spPr>
        <p:txBody>
          <a:bodyPr>
            <a:noAutofit/>
          </a:bodyPr>
          <a:lstStyle/>
          <a:p>
            <a:pPr>
              <a:tabLst>
                <a:tab pos="228600" algn="l"/>
              </a:tabLst>
            </a:pPr>
            <a:r>
              <a:rPr lang="en-US" sz="3200" dirty="0"/>
              <a:t>REASANZ™ </a:t>
            </a:r>
            <a:r>
              <a:rPr lang="en-US" sz="3200" dirty="0" smtClean="0"/>
              <a:t>(</a:t>
            </a:r>
            <a:r>
              <a:rPr lang="en-US" sz="3200" cap="small" dirty="0" smtClean="0"/>
              <a:t>serelaxin</a:t>
            </a:r>
            <a:r>
              <a:rPr lang="en-US" sz="3200" dirty="0" smtClean="0"/>
              <a:t>)</a:t>
            </a:r>
            <a:r>
              <a:rPr lang="en-US" sz="3200" dirty="0"/>
              <a:t/>
            </a:r>
            <a:br>
              <a:rPr lang="en-US" sz="3200" dirty="0"/>
            </a:br>
            <a:r>
              <a:rPr lang="en-US" sz="2400" dirty="0" smtClean="0">
                <a:solidFill>
                  <a:schemeClr val="tx1"/>
                </a:solidFill>
              </a:rPr>
              <a:t>request for icd-10 PCS code for serelaxin administration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  <a:p>
            <a:r>
              <a:rPr lang="en-US" dirty="0" smtClean="0"/>
              <a:t>ICD-10 Co-ordination and Maintenance Committee Meeting</a:t>
            </a:r>
            <a:endParaRPr lang="en-US" dirty="0"/>
          </a:p>
          <a:p>
            <a:r>
              <a:rPr lang="en-US" dirty="0" smtClean="0"/>
              <a:t>March 19, </a:t>
            </a:r>
            <a:r>
              <a:rPr lang="en-US" dirty="0"/>
              <a:t>2014</a:t>
            </a:r>
          </a:p>
          <a:p>
            <a:r>
              <a:rPr lang="en-US" dirty="0" smtClean="0"/>
              <a:t>CMS, Baltimore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6424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Heart failure – a serious condition</a:t>
            </a:r>
            <a:endParaRPr lang="en-US" b="1" dirty="0"/>
          </a:p>
        </p:txBody>
      </p:sp>
      <p:sp>
        <p:nvSpPr>
          <p:cNvPr id="5" name="Slide Number Placeholder 5"/>
          <p:cNvSpPr txBox="1">
            <a:spLocks/>
          </p:cNvSpPr>
          <p:nvPr/>
        </p:nvSpPr>
        <p:spPr>
          <a:xfrm>
            <a:off x="7010400" y="6553200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0DAECCE7-E02D-4B4C-9E77-C4245ED592E7}" type="slidenum">
              <a:rPr lang="en-US" sz="1000" smtClean="0">
                <a:latin typeface="Arial" pitchFamily="34" charset="0"/>
                <a:cs typeface="Arial" pitchFamily="34" charset="0"/>
              </a:rPr>
              <a:pPr algn="r"/>
              <a:t>10</a:t>
            </a:fld>
            <a:endParaRPr lang="en-US" sz="1000" dirty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685800" y="1905000"/>
            <a:ext cx="8153400" cy="2409825"/>
            <a:chOff x="685800" y="2438400"/>
            <a:chExt cx="8153400" cy="2409825"/>
          </a:xfrm>
        </p:grpSpPr>
        <p:pic>
          <p:nvPicPr>
            <p:cNvPr id="28675" name="Picture 3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86225" y="2438400"/>
              <a:ext cx="4752975" cy="24098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" name="Content Placeholder 5"/>
            <p:cNvSpPr txBox="1">
              <a:spLocks/>
            </p:cNvSpPr>
            <p:nvPr/>
          </p:nvSpPr>
          <p:spPr>
            <a:xfrm>
              <a:off x="685800" y="2867025"/>
              <a:ext cx="3276600" cy="1600200"/>
            </a:xfrm>
            <a:prstGeom prst="rect">
              <a:avLst/>
            </a:prstGeom>
          </p:spPr>
          <p:txBody>
            <a:bodyPr vert="horz" lIns="0" tIns="0" rIns="0" bIns="0" rtlCol="0">
              <a:normAutofit/>
            </a:bodyPr>
            <a:lstStyle>
              <a:lvl1pPr marL="173038" indent="-173038" algn="l" defTabSz="914400" rtl="0" eaLnBrk="1" latinLnBrk="0" hangingPunct="1">
                <a:spcBef>
                  <a:spcPct val="20000"/>
                </a:spcBef>
                <a:buClr>
                  <a:srgbClr val="00B0F0"/>
                </a:buClr>
                <a:buFont typeface="Arial" pitchFamily="34" charset="0"/>
                <a:buChar char="•"/>
                <a:defRPr sz="20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itchFamily="34" charset="0"/>
                  <a:ea typeface="+mn-ea"/>
                  <a:cs typeface="Arial" pitchFamily="34" charset="0"/>
                </a:defRPr>
              </a:lvl1pPr>
              <a:lvl2pPr marL="690563" indent="-233363" algn="l" defTabSz="914400" rtl="0" eaLnBrk="1" latinLnBrk="0" hangingPunct="1">
                <a:spcBef>
                  <a:spcPct val="20000"/>
                </a:spcBef>
                <a:buClr>
                  <a:srgbClr val="00B0F0"/>
                </a:buClr>
                <a:buFont typeface="Arial" pitchFamily="34" charset="0"/>
                <a:buChar char="–"/>
                <a:defRPr sz="18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itchFamily="34" charset="0"/>
                  <a:ea typeface="+mn-ea"/>
                  <a:cs typeface="Arial" pitchFamily="34" charset="0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Clr>
                  <a:srgbClr val="00B0F0"/>
                </a:buClr>
                <a:buFont typeface="Arial" pitchFamily="34" charset="0"/>
                <a:buChar char="•"/>
                <a:defRPr sz="16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itchFamily="34" charset="0"/>
                  <a:ea typeface="+mn-ea"/>
                  <a:cs typeface="Arial" pitchFamily="34" charset="0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Clr>
                  <a:srgbClr val="00B0F0"/>
                </a:buClr>
                <a:buFont typeface="Arial" pitchFamily="34" charset="0"/>
                <a:buChar char="–"/>
                <a:defRPr sz="14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itchFamily="34" charset="0"/>
                  <a:ea typeface="+mn-ea"/>
                  <a:cs typeface="Arial" pitchFamily="34" charset="0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Clr>
                  <a:srgbClr val="00B0F0"/>
                </a:buClr>
                <a:buFont typeface="Arial" pitchFamily="34" charset="0"/>
                <a:buChar char="»"/>
                <a:defRPr sz="14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itchFamily="34" charset="0"/>
                  <a:ea typeface="+mn-ea"/>
                  <a:cs typeface="Arial" pitchFamily="34" charset="0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US" sz="2400" b="1" dirty="0" smtClean="0">
                  <a:solidFill>
                    <a:srgbClr val="C00000"/>
                  </a:solidFill>
                </a:rPr>
                <a:t>‘Heart Failure’ means that the heart isn't pumping as well as it should be</a:t>
              </a:r>
              <a:endParaRPr lang="en-US" sz="2400" b="1" dirty="0">
                <a:solidFill>
                  <a:srgbClr val="C00000"/>
                </a:solidFill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228600" y="4724400"/>
            <a:ext cx="8763000" cy="1477962"/>
            <a:chOff x="228600" y="5029200"/>
            <a:chExt cx="8763000" cy="1477962"/>
          </a:xfrm>
        </p:grpSpPr>
        <p:sp>
          <p:nvSpPr>
            <p:cNvPr id="8" name="Rounded Rectangle 7"/>
            <p:cNvSpPr/>
            <p:nvPr/>
          </p:nvSpPr>
          <p:spPr>
            <a:xfrm>
              <a:off x="533400" y="5456238"/>
              <a:ext cx="8153400" cy="1020762"/>
            </a:xfrm>
            <a:prstGeom prst="round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1" name="Content Placeholder 5"/>
            <p:cNvSpPr txBox="1">
              <a:spLocks/>
            </p:cNvSpPr>
            <p:nvPr/>
          </p:nvSpPr>
          <p:spPr>
            <a:xfrm>
              <a:off x="228600" y="5105400"/>
              <a:ext cx="8763000" cy="1401762"/>
            </a:xfrm>
            <a:prstGeom prst="rect">
              <a:avLst/>
            </a:prstGeom>
          </p:spPr>
          <p:txBody>
            <a:bodyPr vert="horz" lIns="0" tIns="0" rIns="0" bIns="0" rtlCol="0">
              <a:normAutofit/>
            </a:bodyPr>
            <a:lstStyle>
              <a:lvl1pPr marL="173038" indent="-173038" algn="l" defTabSz="914400" rtl="0" eaLnBrk="1" latinLnBrk="0" hangingPunct="1">
                <a:spcBef>
                  <a:spcPct val="20000"/>
                </a:spcBef>
                <a:buClr>
                  <a:srgbClr val="00B0F0"/>
                </a:buClr>
                <a:buFont typeface="Arial" pitchFamily="34" charset="0"/>
                <a:buChar char="•"/>
                <a:defRPr sz="20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itchFamily="34" charset="0"/>
                  <a:ea typeface="+mn-ea"/>
                  <a:cs typeface="Arial" pitchFamily="34" charset="0"/>
                </a:defRPr>
              </a:lvl1pPr>
              <a:lvl2pPr marL="690563" indent="-233363" algn="l" defTabSz="914400" rtl="0" eaLnBrk="1" latinLnBrk="0" hangingPunct="1">
                <a:spcBef>
                  <a:spcPct val="20000"/>
                </a:spcBef>
                <a:buClr>
                  <a:srgbClr val="00B0F0"/>
                </a:buClr>
                <a:buFont typeface="Arial" pitchFamily="34" charset="0"/>
                <a:buChar char="–"/>
                <a:defRPr sz="18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itchFamily="34" charset="0"/>
                  <a:ea typeface="+mn-ea"/>
                  <a:cs typeface="Arial" pitchFamily="34" charset="0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Clr>
                  <a:srgbClr val="00B0F0"/>
                </a:buClr>
                <a:buFont typeface="Arial" pitchFamily="34" charset="0"/>
                <a:buChar char="•"/>
                <a:defRPr sz="16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itchFamily="34" charset="0"/>
                  <a:ea typeface="+mn-ea"/>
                  <a:cs typeface="Arial" pitchFamily="34" charset="0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Clr>
                  <a:srgbClr val="00B0F0"/>
                </a:buClr>
                <a:buFont typeface="Arial" pitchFamily="34" charset="0"/>
                <a:buChar char="–"/>
                <a:defRPr sz="14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itchFamily="34" charset="0"/>
                  <a:ea typeface="+mn-ea"/>
                  <a:cs typeface="Arial" pitchFamily="34" charset="0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Clr>
                  <a:srgbClr val="00B0F0"/>
                </a:buClr>
                <a:buFont typeface="Arial" pitchFamily="34" charset="0"/>
                <a:buChar char="»"/>
                <a:defRPr sz="14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itchFamily="34" charset="0"/>
                  <a:ea typeface="+mn-ea"/>
                  <a:cs typeface="Arial" pitchFamily="34" charset="0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dirty="0" smtClean="0"/>
            </a:p>
            <a:p>
              <a:pPr marL="0" indent="0" algn="ctr">
                <a:buNone/>
              </a:pPr>
              <a:r>
                <a:rPr lang="en-US" dirty="0" smtClean="0">
                  <a:solidFill>
                    <a:schemeClr val="tx1"/>
                  </a:solidFill>
                </a:rPr>
                <a:t>A condition that continues and worsens, and ...</a:t>
              </a:r>
            </a:p>
            <a:p>
              <a:pPr marL="0" indent="0" algn="ctr">
                <a:buNone/>
              </a:pPr>
              <a:r>
                <a:rPr lang="en-US" sz="1600" b="1" cap="all" dirty="0">
                  <a:solidFill>
                    <a:schemeClr val="tx1"/>
                  </a:solidFill>
                </a:rPr>
                <a:t>COMPROMISES QUALITY OF LIFE, </a:t>
              </a:r>
              <a:r>
                <a:rPr lang="en-US" sz="1600" b="1" cap="all" dirty="0" smtClean="0">
                  <a:solidFill>
                    <a:schemeClr val="tx1"/>
                  </a:solidFill>
                </a:rPr>
                <a:t>BY </a:t>
              </a:r>
              <a:r>
                <a:rPr lang="en-US" sz="1600" b="1" cap="all" dirty="0">
                  <a:solidFill>
                    <a:schemeClr val="tx1"/>
                  </a:solidFill>
                </a:rPr>
                <a:t>MAKING EVERYDAY ACTIVITIES, SUCH AS WALKING, STAIR-CLIMBING, AND LIFTING GROCERIES AN ORDEAL</a:t>
              </a:r>
            </a:p>
          </p:txBody>
        </p:sp>
        <p:sp>
          <p:nvSpPr>
            <p:cNvPr id="7" name="Isosceles Triangle 6"/>
            <p:cNvSpPr/>
            <p:nvPr/>
          </p:nvSpPr>
          <p:spPr>
            <a:xfrm rot="10800000">
              <a:off x="2057400" y="5029200"/>
              <a:ext cx="5029199" cy="228600"/>
            </a:xfrm>
            <a:prstGeom prst="triangl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997266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06979" name="Rectangle 3" hidden="1"/>
          <p:cNvGraphicFramePr>
            <a:graphicFrameLocks/>
          </p:cNvGraphicFramePr>
          <p:nvPr>
            <p:custDataLst>
              <p:tags r:id="rId2"/>
            </p:custDataLst>
          </p:nvPr>
        </p:nvGraphicFramePr>
        <p:xfrm>
          <a:off x="2" y="1"/>
          <a:ext cx="158750" cy="15875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868" name="think-cell Slide" r:id="rId6" imgW="0" imgH="0" progId="">
                  <p:embed/>
                </p:oleObj>
              </mc:Choice>
              <mc:Fallback>
                <p:oleObj name="think-cell Slide" r:id="rId6" imgW="0" imgH="0" progId="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" y="1"/>
                        <a:ext cx="158750" cy="158751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06980" name="Rectangle 4"/>
          <p:cNvSpPr>
            <a:spLocks noGrp="1" noChangeArrowheads="1"/>
          </p:cNvSpPr>
          <p:nvPr>
            <p:ph type="title"/>
            <p:custDataLst>
              <p:tags r:id="rId3"/>
            </p:custDataLst>
          </p:nvPr>
        </p:nvSpPr>
        <p:spPr>
          <a:xfrm>
            <a:off x="885825" y="228600"/>
            <a:ext cx="8118693" cy="1184276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en-US" dirty="0" smtClean="0"/>
              <a:t>Heart Failure is a growing and costly condition with </a:t>
            </a:r>
            <a:r>
              <a:rPr lang="en-US" dirty="0" smtClean="0">
                <a:solidFill>
                  <a:schemeClr val="tx2"/>
                </a:solidFill>
              </a:rPr>
              <a:t>A </a:t>
            </a:r>
            <a:r>
              <a:rPr lang="en-US" dirty="0" smtClean="0"/>
              <a:t>high mortality rate</a:t>
            </a:r>
            <a:endParaRPr lang="en-US" baseline="30000" dirty="0">
              <a:solidFill>
                <a:schemeClr val="tx1"/>
              </a:solidFill>
            </a:endParaRPr>
          </a:p>
        </p:txBody>
      </p:sp>
      <p:sp>
        <p:nvSpPr>
          <p:cNvPr id="19" name="Content Placeholder 1"/>
          <p:cNvSpPr>
            <a:spLocks noGrp="1"/>
          </p:cNvSpPr>
          <p:nvPr>
            <p:ph idx="4294967295"/>
          </p:nvPr>
        </p:nvSpPr>
        <p:spPr>
          <a:xfrm>
            <a:off x="1447800" y="3197248"/>
            <a:ext cx="6781800" cy="384152"/>
          </a:xfrm>
        </p:spPr>
        <p:txBody>
          <a:bodyPr>
            <a:noAutofit/>
          </a:bodyPr>
          <a:lstStyle/>
          <a:p>
            <a:pPr marL="174625" indent="-174625"/>
            <a:r>
              <a:rPr lang="en-US" sz="1800" dirty="0" smtClean="0"/>
              <a:t>Top 3 in-patient cost billed to Medicare</a:t>
            </a:r>
            <a:r>
              <a:rPr lang="en-US" sz="1800" baseline="30000" dirty="0" smtClean="0"/>
              <a:t>4</a:t>
            </a:r>
            <a:endParaRPr lang="en-US" sz="1800" baseline="30000" dirty="0"/>
          </a:p>
        </p:txBody>
      </p:sp>
      <p:sp>
        <p:nvSpPr>
          <p:cNvPr id="3" name="AutoShape 11" descr="data:image/jpeg;base64,/9j/4AAQSkZJRgABAQAAAQABAAD/2wCEAAkGBwwNDRAMDQ0NDAwNDA0NDAwNDA8MDQwMFBEWFhQRFBUYHDQsGBolGxQUIT0tMTU1Oi4uFx8zRDM4QygxNSsBCgoKDQ0OFA8PFCwcFBwsLCwrNzcsLS4rLCwsLjcsKywsKy0sLCwtKyssLCwsLS0sLCwuNywsLCw3NSssLiwtK//AABEIAM8A8wMBEQACEQEDEQH/xAAcAAABBQEBAQAAAAAAAAAAAAAAAgMEBQYBBwj/xAA8EAABBAAEAwUECAMJAAAAAAAAAQIDBAURMWEGEiETQVF0sQc1gbMUFyUyVHGU00JioRUiIzRDcoKT0f/EABoBAAMBAQEBAAAAAAAAAAAAAAACAwEEBQb/xAA1EQEBAQACAQEEBwYFBQAAAAAAAQIDERIEEyEzcQU0QVGhwdEUFSIxUnIyYYGRokJEU7Hh/9oADAMBAAIRAxEAPwD3EAAAAAAAAAAAAAAAAADmYAcyG9BznQOmdudogdDsdogdDtztkN8WeTnbIHizyHah0PIdoHQ8ikeZ03ydRwdN7KzMaAAAAAAAAAAAAAAAAAAAAAAAAAADiqAJV5vTOzbpRumdm3Tm+LOzbrCDeLPI2tpPE3wZ5G3XE8RvZluzS3dzfZluyfpu5vsy+bqXNw8GeZTbaeJngPM42zuL4t8zzbAtyaaOtlF6NNHGyGdGmjrXi9HlLzMMAAAAAAAAAAAAAAAAAAAA4qgCHSGyM7MvmHmS2o0lkeYLdIslspMFukaS5uPMEukZ95PEpOMt2jyYhuPOIl5Ed+IbjTiTvIbXENxvZEvIT/aG4ezL7QpL+5ns2e0Osv7i3jb7Q/He3FvG2ciVFc3J3jPNpcVvcncKTaXFYJ3Kk0lMlEsUmjzHiWKTR5FzFPK6DQAAAAAAAAAAAAAACXOyN6YYlmRO8eZZahTXEQrnBLVfNfK54yWoE2Ibls8Sd0gy4luVnEndIkmIblZxEukWS9uPONO7R33Nx5xpXZp1vcbwJdkra3N8CXbn0oPAvkUlrczwHmcba3FuB5nmW9xLhs2lRXNxLxnm06C9uR1xqTkWNe7uR1xq52soLWZHWF87T4psyNytnSSx4lisp9rsxFJSgaAAAAAAAAAAABt78jZGINi1kWzgtqqs3dzozxktVVm9udGeMlqrsYhudGeJO6V017ctnjStQ5Lm5WcZLTD7e48wnaZW0b4JWkrYN8ErXO3DxTtHbB4l8h2weJeykmM8WeRbZjPEeRxs4ty3yPsnEuWzSVFZJ3B5pOgt7ktYVztaVbu5z64187XFW2c2sOjG1rBNmQ1l0Z0lxvJ2LSpDVzEUldBoAAAAAAAAblkyGkYrLVrLvL4wW1S27m51Y4yWqa3d3OrHGnap7Nzc6c8adqumtbl84TtQ5LBWYJajvnHmSU0sxvinqudqHilR2gdJUdruZ4p2lJKnj/UPElpSPF6L2Ujw6Z2Ujxeh2cbIZ0OzjZBeh2fZKLcmlSYpydypNJ8FgjrKudLWpb3OfeF87X1K2cm8OrG1zDJmmZzWOrOkuN5OxbNPiqAAAAAAAQ92RsjFZcsZF8YZaortvc7MYTtUN25udmONO1S2bW51ZwnarZrB0ZwS1DkmKzJKjvlHmS006QbolJ5w6To5zOkq2PCPAtm/yzz81WmuSo5UymnT+RF0Tdfginl+s+kePh7zj+Lf4T5/o6OD0euT3692fxeq0cBo142wxVoUY1OnNG17lXxVy9VU+e5PU8u9XWtXt62OHjzOpn3JH9m1fw8H/Sz/AMF9ryf1X/c3hn7niHFzGx4laYxrWMSd2TWojWp0ReiIfU+jt1wYtvv6fM+sknNuT71Ujjo6cpSOM6YWjjOgW1xnQ7OteLY3s8yQSw0qXFKTsUlWFecjrK2dLilZObeHTjTR4daz6Z6nFyYdfHtcRuOex1ZqVG4nVs0swwAAA4qgEK5NkhbGS1n79nU7OPBLWdvWtzt48J2qK1ZOzGE7VXPMdOckqFJKVmSVGfIUkKac8bphCuDolSKFSezK2CvG+aZ/3Y2Jmq7r4JuvRBOTeOPN1u9ZhJm6vUndetcIezqGry2L3JZspk5sOsEC/H77t16J4dMz5v1n0rrk7xxfw5/G/o7+H0ec/wAW/ffwb08d2gAADwbjVftS35hfRD670X1fj+T5n1vx9qZFOlx0tFMKUiigtFMYW1xjTjXC2NlSI3iWHlS4ZCeopmrOrMQ3lfOl7QsaHJyZdeNNTTm5movwX8zg3nqu3Gu06JxKujNSEEVdAAAamfkg2YyqPEJ9Tr48ktZrELGp3ceE7Wdu2NTuxlO1T2JjqzlOoEsheRiK95SQppzhumEKo3RaI1bzJzq5Gcyc6tRHORmfVURdVyzMvfXu/mWvobhTBMPpVmLRajmTMY9bK5OlsNVM2uc7w655aJnofE+r9Rzc3Jfa/wA59n2R6nFx4xP4ftXZyKAAAAAPBONl+1bfmF9EPr/Q/V+P5PmvW/H2pkU6XHSkUwhaKKwpFMYWimAtqmNOscLTSpMTxLFJU+vIR1Fc1cUpjm3l04rU4PP3ePqcHNn7XdxaXkTjlrrzUqNSdWyWYZxQCDdkyQtiFrM4jPqd3HlK1mb8+p6HHlO1Q2pTsxlOqyZ505hUORxWRhhyjyMNqozHMzWUIYSvU/ZBxJ0XCpndU5paaquqayRfDq5P+Xgh879Nek/7jM/y1+V/L/Z1ek5f+i/6PTppWRtc97msYxque97ka1rU1VVXRD5+S6skndrttk99V2A49WxBsslZXOihnWDtFTlSRyMa5XN/l/vZfAv6j02+C5m/52dk4+XPJ3c/yi0OdQAHgXG6/atzzC+iH1/ofq/H8nzXrfj7UyKdTkpSKYSnEFLSkMYUhjC0UxpbVFpofjUWmiZA4lqK5q0qPOfcdGK0eFTZKhxcuXZx1qoXZoinBY7s1MiUnV808KoS9TYyqbEpNTp4oSsriU2p6PFlK1mbsup38cTqmsvOvMIr5XF8xiM9SsjDSqNAQqmsBpaEMJT9OzJBIyaJyslie2SN6atei5opPkxnebnU7lT8rm9z+cX/ABTxjdxRUbIqQ1kyVtaNV5Fcn8T1/jXP4J4d68PpPQcXpvfn36+/9Pubz+o3ye6+6N/7GP8AIWPPO+TEeN9N/Gx/b+ddvoPh35vQDxncADwDjhftW55hfRD7D0P1bj+T5v1vxtqZFOpyUtqmEpbRaWnEFK6hjCkMBbVMMeYotNEqFSdUiyquIai+av8ADX9UOTkjr4611F+bUPO3Pe78X3LCJSNdOUkRU1MvQbLKz2KSanbxRKsniMmp6PFEqzlx53YidVM7jqzCoUiloEdylIDajAk1gNLXUMTpSCVLRSCo17D7GPd9jzzvkxHzH038bH9v516voPh35vQDxncAD5/44X7WueYX0Q+x9B9W4/k+c9Z8balRTqchbVFJTjVFpacRRSFIYx1ABbRWnWGU0SoidUiwrKR0vle4cvVDk5HVxtdhrunwPO5P5u/jWkSkK6spSE1YZsr0HyysxirtTv4olplMRdqejxRKs9bU7sJ1VTqdOWIciloww4eNIUYOGsAMrpidKQWo6dQSo6exexj3fY8875MR8x9N/Gx/b+der9H/AA783oB4zuAB8+8c+9rnmF9EPsvQfVuP5PnfWfG0pUOpyUtopacaLSU4iikpaGMKQxhbTGw6wWmiTETqkWFYjpbK9w3VDk5HVxtbhuh53I9DjW0RCunKSgipm1oNgaZXFe89DiR0ymI956PGlWftndgismOjLEOQtGGXFI0hRg4aADAYSwpBajqFIJUNPYvYv7vseed8mI+X+m/jY/t/OvU9B8O/N6AeM7gAfPvHPva55hfRD7L0H1bj+T531nxtKVDqctLQWkpbTKWnGikpaCsKQxhxpjTrBaaJUKE6pFjWQjpbK/wxpx8tdfG1WHoefyO7jWsRCunKSgipq0nQbI0yuKpqd/EhplMRTU9LjSrP20O3BKq5kOnLEOQtAZcPGkKPGuGsBoCGFrqC1LUKQSufUex+xf3fY8+75MR8v9OfGx/b+den6D4d+b0A8V2gA+fuOfe1zzC+iH2XoPq3H8nzvrPjaUiHU5aWgpaWhlJS0FLTiGFLQUHGmNPRoJTRLhQnVIs6rSG6vmNFhkehxcldfHGmpN9Dh3XdiLKJCFdGUlBFTc6dBs/zFZnFWandxVDTJ4izU9LiqVZ6207sVOqqdDpyxCkQtAYchSNNqNGuDAAwAyumVOuoJUdR7H7Fvd9jz7vkxHy3058bH9v516Hov8F+b0E8V2AA+fuOPe1zzC+iH2XoPq3H8nz3q/jaUiHU5aWhhKWgpaW0UtOIYUtooOsQWtiRG0SnkTYGEtVTMW9KLNUObddGI0uHRaHDyV2ccaCq3oceq7MROiQnV8pAipL0zQ2BQ4pFqdfFUNRksSi1PS4qlWcuMO7FTqnsNOrNYgytLysRnoUjTaoPAQM0GsAMBha6gtS1HsfsV932PPu+REfLfTvx8f2/nXd6P/Bfm9CPEdYAPn7jj3tc8wvoh9l6D6tx/J8/6v421Kh1OWlIKSloYWnGi0tONQUp1qC1vR5jRa2RLiYTtPIsK0ZDVWzF7h8GhycmnTjLR0ov6nFuuzEXETcuhzWurMS40Eq2YdFOACuxKHNFL8Wk9xksSg1PR4tIWMzeh1O/j0nYpLMZ14pVdMw6M0Ij2lZQZchSUEKgwJNAAOKuWvQC1e4Jwjil/JYKr0iX/Xm/wIcvFFd95P8AainH6j1/p+D3b37/ALp77/8AP9emzi3r+UeycA8NS4VUfBLKyaSWdZ3dm1WsYqsY3lRV+99zPPJNdD5X6R9Zn1XJN5z1JOvx7/N2cPH7PPVaY89YAHlPGvAN+W1NdrLHZbM/tFhRezmZ0TonN0dp4/A+h9D9J8OePPFyfw2fb9jy/U+j3rV3n39vPrFeWF6xTRvhkTWORixvT4Keznedzyze48zebm9anVcQKnS2i0lOtQWlp1qC1nR5jRbW9JMTCdp5E6CIlqqSLalXObel8ZaGjX0OPenVjK9qRd/gcm66sRPjaSrozEliCVWFGNAA1OzmQbN6rLGbxOtqd3FpDUZbEK+p6HHpOxQW4TtxpOxVTxnTmsQZGFpQjvaUlBpWjytIVDWOZGh6d7GcNrSpZnlgillhkhSGSSNr3RZtdny56KfPfTnNyZ8M51Zmy9/5r8GZe7Y9XPm3UAAAAAACq4loV7FSZJ4Y5eSCV7OdiOVj0YuTmr3KdHpuTeOTPjrruxPlxnWb5Tt8+sTon5H2VfM9HWoJS2HmNFtL0fYwS0dJMcZO00iZDCT1o8ys6tfM596Wzle0qxyb26cZXlWDL81OXWnTnK1ijyTI57XRmJUbRLVpDopwAAAAFffr5oW49dJ6jLYhV16Hoce0rGcu1tTu49p2KWzAdeNF6Vs0R0Z0xEkjKysR3MHlBtWjyghWm9hv/ZfxLQw6Oy25MsKyyROjyhml5kRrkX7jVy1Q8X6W9Hz+o1i8We+u/tk/92LcXJnPfbcfWPgX4x36O5+2eR+6PWf+P/ln9Vfb8f3/AIUfWPgX4x36O3+2H7o9Z/R/yz+o/aOP7/wo+sbAvxjv0dv9sz90+s/o/HP6j9o4/v8Awrv1i4H+Md+kt/th+6vWf0fjn9WftPF9/wCFd+sPA/xi/pLX7Zn7q9X/AEfjn9WftXD/AFfhf0R8T48weSvNGy05z3wStY36LZTmcrFREzVmSdR+L6N9Vnebce6WfbP1Jv1fD42eX4V47Gzoh9La8Po+xglpbEmOMnazpJjiEumzKbDAS1o8ysq1UhraucLmnU2OXe184XdWvl3fkcu9OnOVrXhy695z60vnKWxglq0h5EEPHQaAAAAAS9uaGysqnxGnn1yOnj2nYzV6nr0O/j5E7FBcqbHZjZLFRYrnVnZelfLAXzpiLJEUmmGHRjyg2sY3bCVYb2wnkDtjvIHbHUYZ2WlIwy0thxrBLSWHmRiWp2H44id0SxKihJ3RfFMirkroTKbDW2Ja2eYWVansQ1yKZwuKtPY5t7Xzhb1qu3wObW184WcEHepDWls5S2MJ2qyHkQU8joNAAAAAAAADcsaKhsvTLFPfpbHVx8hLGeu0djtxyJ2KS1S2OvHIWxVT1NjpzyE6QJa2xbO2dIr65SaZ0YdAPNM6IWEbyBPYh5MHYh5F6dSEzyZ0cbCLdF6OsgEumWJEdcS6LcpcVXYlrZblPgp7EdbZ4J8FJfAhrkNONZ1qGxDXIpONaVqWxDXIrnjWcFXLuOfW1phPhr96krpWZSmsJ9qSFohhnQAAAAAAAAAAAAG5I0VDZemKy5Sz7joxyFsUluhsdeOUtios0NjpzykuVXPR2OjPIXxQZaWxacjOkZ9TYpOQvRl1TYbzZ0R9F2N82dD6LsHmzottXYzzZ0dZU2EvIzpIjpbCXkZ4pkNHYjrkHisa2HbENcrfBZwYengQ1ymnGsIKGxHXIpONYQUtiOuRSYTYqyISuzzCVHAiak7o8ydyFM6AAAAAAAAAAAAAAAAAAlzUU2UIdiqi9xTO2dKyxR2OjPIXpWz0Ni+eVnSBNh+xacrOkSTD9is5S+Jh2HbDzlZ4m1w7Y32rPEJh2we1Z4ltw7YW8rPFIjw3YS8o8UuLDtieuUeKfBh2xHXK3xT4qSJ3EbyNmUuKpsSuzzKVHAiCXRpEhkQl0bo8jUQQzoAAAAAAAAAAAAAAAAAAAAAAAANvhRRproIktTYpNsRJKaeBScg6Rn0dik5GdGXUNhpys6IXD9jfajoJh+we1Z4nG0NjLyjo/HQ2EvIOkqOkiE7yDpIZXRBLoeJ5sOwt0bo42IXtvRxGogvbXQAAAAAAAAAAAAAAAAAAAAAAAAAAAAAABKsRTewQ6BDfKg2tZDfMOfRUN8w6lVA82FJXQzyHRaRIhnkOikYhnY6dyQxroAAAAAAAAAAAAAAAAAAAAB//2Q=="/>
          <p:cNvSpPr>
            <a:spLocks noChangeAspect="1" noChangeArrowheads="1"/>
          </p:cNvSpPr>
          <p:nvPr/>
        </p:nvSpPr>
        <p:spPr bwMode="auto">
          <a:xfrm>
            <a:off x="148142" y="-144462"/>
            <a:ext cx="290238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79361" tIns="39680" rIns="79361" bIns="3968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4" name="AutoShape 13" descr="data:image/jpeg;base64,/9j/4AAQSkZJRgABAQAAAQABAAD/2wCEAAkGBwwNDRAMDQ0NDAwNDA0NDAwNDA8MDQwMFBEWFhQRFBUYHDQsGBolGxQUIT0tMTU1Oi4uFx8zRDM4QygxNSsBCgoKDQ0OFA8PFCwcFBwsLCwrNzcsLS4rLCwsLjcsKywsKy0sLCwtKyssLCwsLS0sLCwuNywsLCw3NSssLiwtK//AABEIAM8A8wMBEQACEQEDEQH/xAAcAAABBQEBAQAAAAAAAAAAAAAAAgMEBQYBBwj/xAA8EAABBAAEAwUECAMJAAAAAAAAAQIDBAURMWEGEiETQVF0sQc1gbMUFyUyVHGU00JioRUiIzRDcoKT0f/EABoBAAMBAQEBAAAAAAAAAAAAAAACAwEEBQb/xAA1EQEBAQACAQEEBwYFBQAAAAAAAQIDERIEEyEzcQU0QVGhwdEUFSIxUnIyYYGRokJEU7Hh/9oADAMBAAIRAxEAPwD3EAAAAAAAAAAAAAAAAADmYAcyG9BznQOmdudogdDsdogdDtztkN8WeTnbIHizyHah0PIdoHQ8ikeZ03ydRwdN7KzMaAAAAAAAAAAAAAAAAAAAAAAAAAADiqAJV5vTOzbpRumdm3Tm+LOzbrCDeLPI2tpPE3wZ5G3XE8RvZluzS3dzfZluyfpu5vsy+bqXNw8GeZTbaeJngPM42zuL4t8zzbAtyaaOtlF6NNHGyGdGmjrXi9HlLzMMAAAAAAAAAAAAAAAAAAAA4qgCHSGyM7MvmHmS2o0lkeYLdIslspMFukaS5uPMEukZ95PEpOMt2jyYhuPOIl5Ed+IbjTiTvIbXENxvZEvIT/aG4ezL7QpL+5ns2e0Osv7i3jb7Q/He3FvG2ciVFc3J3jPNpcVvcncKTaXFYJ3Kk0lMlEsUmjzHiWKTR5FzFPK6DQAAAAAAAAAAAAAACXOyN6YYlmRO8eZZahTXEQrnBLVfNfK54yWoE2Ibls8Sd0gy4luVnEndIkmIblZxEukWS9uPONO7R33Nx5xpXZp1vcbwJdkra3N8CXbn0oPAvkUlrczwHmcba3FuB5nmW9xLhs2lRXNxLxnm06C9uR1xqTkWNe7uR1xq52soLWZHWF87T4psyNytnSSx4lisp9rsxFJSgaAAAAAAAAAAABt78jZGINi1kWzgtqqs3dzozxktVVm9udGeMlqrsYhudGeJO6V017ctnjStQ5Lm5WcZLTD7e48wnaZW0b4JWkrYN8ErXO3DxTtHbB4l8h2weJeykmM8WeRbZjPEeRxs4ty3yPsnEuWzSVFZJ3B5pOgt7ktYVztaVbu5z64187XFW2c2sOjG1rBNmQ1l0Z0lxvJ2LSpDVzEUldBoAAAAAAAAblkyGkYrLVrLvL4wW1S27m51Y4yWqa3d3OrHGnap7Nzc6c8adqumtbl84TtQ5LBWYJajvnHmSU0sxvinqudqHilR2gdJUdruZ4p2lJKnj/UPElpSPF6L2Ujw6Z2Ujxeh2cbIZ0OzjZBeh2fZKLcmlSYpydypNJ8FgjrKudLWpb3OfeF87X1K2cm8OrG1zDJmmZzWOrOkuN5OxbNPiqAAAAAAAQ92RsjFZcsZF8YZaortvc7MYTtUN25udmONO1S2bW51ZwnarZrB0ZwS1DkmKzJKjvlHmS006QbolJ5w6To5zOkq2PCPAtm/yzz81WmuSo5UymnT+RF0Tdfginl+s+kePh7zj+Lf4T5/o6OD0euT3692fxeq0cBo142wxVoUY1OnNG17lXxVy9VU+e5PU8u9XWtXt62OHjzOpn3JH9m1fw8H/Sz/AMF9ryf1X/c3hn7niHFzGx4laYxrWMSd2TWojWp0ReiIfU+jt1wYtvv6fM+sknNuT71Ujjo6cpSOM6YWjjOgW1xnQ7OteLY3s8yQSw0qXFKTsUlWFecjrK2dLilZObeHTjTR4daz6Z6nFyYdfHtcRuOex1ZqVG4nVs0swwAAA4qgEK5NkhbGS1n79nU7OPBLWdvWtzt48J2qK1ZOzGE7VXPMdOckqFJKVmSVGfIUkKac8bphCuDolSKFSezK2CvG+aZ/3Y2Jmq7r4JuvRBOTeOPN1u9ZhJm6vUndetcIezqGry2L3JZspk5sOsEC/H77t16J4dMz5v1n0rrk7xxfw5/G/o7+H0ec/wAW/ffwb08d2gAADwbjVftS35hfRD670X1fj+T5n1vx9qZFOlx0tFMKUiigtFMYW1xjTjXC2NlSI3iWHlS4ZCeopmrOrMQ3lfOl7QsaHJyZdeNNTTm5movwX8zg3nqu3Gu06JxKujNSEEVdAAAamfkg2YyqPEJ9Tr48ktZrELGp3ceE7Wdu2NTuxlO1T2JjqzlOoEsheRiK95SQppzhumEKo3RaI1bzJzq5Gcyc6tRHORmfVURdVyzMvfXu/mWvobhTBMPpVmLRajmTMY9bK5OlsNVM2uc7w655aJnofE+r9Rzc3Jfa/wA59n2R6nFx4xP4ftXZyKAAAAAPBONl+1bfmF9EPr/Q/V+P5PmvW/H2pkU6XHSkUwhaKKwpFMYWimAtqmNOscLTSpMTxLFJU+vIR1Fc1cUpjm3l04rU4PP3ePqcHNn7XdxaXkTjlrrzUqNSdWyWYZxQCDdkyQtiFrM4jPqd3HlK1mb8+p6HHlO1Q2pTsxlOqyZ505hUORxWRhhyjyMNqozHMzWUIYSvU/ZBxJ0XCpndU5paaquqayRfDq5P+Xgh879Nek/7jM/y1+V/L/Z1ek5f+i/6PTppWRtc97msYxque97ka1rU1VVXRD5+S6skndrttk99V2A49WxBsslZXOihnWDtFTlSRyMa5XN/l/vZfAv6j02+C5m/52dk4+XPJ3c/yi0OdQAHgXG6/atzzC+iH1/ofq/H8nzXrfj7UyKdTkpSKYSnEFLSkMYUhjC0UxpbVFpofjUWmiZA4lqK5q0qPOfcdGK0eFTZKhxcuXZx1qoXZoinBY7s1MiUnV808KoS9TYyqbEpNTp4oSsriU2p6PFlK1mbsup38cTqmsvOvMIr5XF8xiM9SsjDSqNAQqmsBpaEMJT9OzJBIyaJyslie2SN6atei5opPkxnebnU7lT8rm9z+cX/ABTxjdxRUbIqQ1kyVtaNV5Fcn8T1/jXP4J4d68PpPQcXpvfn36+/9Pubz+o3ye6+6N/7GP8AIWPPO+TEeN9N/Gx/b+ddvoPh35vQDxncADwDjhftW55hfRD7D0P1bj+T5v1vxtqZFOpyUtqmEpbRaWnEFK6hjCkMBbVMMeYotNEqFSdUiyquIai+av8ADX9UOTkjr4611F+bUPO3Pe78X3LCJSNdOUkRU1MvQbLKz2KSanbxRKsniMmp6PFEqzlx53YidVM7jqzCoUiloEdylIDajAk1gNLXUMTpSCVLRSCo17D7GPd9jzzvkxHzH038bH9v516voPh35vQDxncAD5/44X7WueYX0Q+x9B9W4/k+c9Z8balRTqchbVFJTjVFpacRRSFIYx1ABbRWnWGU0SoidUiwrKR0vle4cvVDk5HVxtdhrunwPO5P5u/jWkSkK6spSE1YZsr0HyysxirtTv4olplMRdqejxRKs9bU7sJ1VTqdOWIciloww4eNIUYOGsAMrpidKQWo6dQSo6exexj3fY8875MR8x9N/Gx/b+der9H/AA783oB4zuAB8+8c+9rnmF9EPsvQfVuP5PnfWfG0pUOpyUtopacaLSU4iikpaGMKQxhbTGw6wWmiTETqkWFYjpbK9w3VDk5HVxtbhuh53I9DjW0RCunKSgipm1oNgaZXFe89DiR0ymI956PGlWftndgismOjLEOQtGGXFI0hRg4aADAYSwpBajqFIJUNPYvYv7vseed8mI+X+m/jY/t/OvU9B8O/N6AeM7gAfPvHPva55hfRD7L0H1bj+T531nxtKVDqctLQWkpbTKWnGikpaCsKQxhxpjTrBaaJUKE6pFjWQjpbK/wxpx8tdfG1WHoefyO7jWsRCunKSgipq0nQbI0yuKpqd/EhplMRTU9LjSrP20O3BKq5kOnLEOQtAZcPGkKPGuGsBoCGFrqC1LUKQSufUex+xf3fY8+75MR8v9OfGx/b+den6D4d+b0A8V2gA+fuOfe1zzC+iH2XoPq3H8nzvrPjaUiHU5aWgpaWhlJS0FLTiGFLQUHGmNPRoJTRLhQnVIs6rSG6vmNFhkehxcldfHGmpN9Dh3XdiLKJCFdGUlBFTc6dBs/zFZnFWandxVDTJ4izU9LiqVZ6207sVOqqdDpyxCkQtAYchSNNqNGuDAAwAyumVOuoJUdR7H7Fvd9jz7vkxHy3058bH9v516Hov8F+b0E8V2AA+fuOPe1zzC+iH2XoPq3H8nz3q/jaUiHU5aWhhKWgpaW0UtOIYUtooOsQWtiRG0SnkTYGEtVTMW9KLNUObddGI0uHRaHDyV2ccaCq3oceq7MROiQnV8pAipL0zQ2BQ4pFqdfFUNRksSi1PS4qlWcuMO7FTqnsNOrNYgytLysRnoUjTaoPAQM0GsAMBha6gtS1HsfsV932PPu+REfLfTvx8f2/nXd6P/Bfm9CPEdYAPn7jj3tc8wvoh9l6D6tx/J8/6v421Kh1OWlIKSloYWnGi0tONQUp1qC1vR5jRa2RLiYTtPIsK0ZDVWzF7h8GhycmnTjLR0ov6nFuuzEXETcuhzWurMS40Eq2YdFOACuxKHNFL8Wk9xksSg1PR4tIWMzeh1O/j0nYpLMZ14pVdMw6M0Ij2lZQZchSUEKgwJNAAOKuWvQC1e4Jwjil/JYKr0iX/Xm/wIcvFFd95P8AainH6j1/p+D3b37/ALp77/8AP9emzi3r+UeycA8NS4VUfBLKyaSWdZ3dm1WsYqsY3lRV+99zPPJNdD5X6R9Zn1XJN5z1JOvx7/N2cPH7PPVaY89YAHlPGvAN+W1NdrLHZbM/tFhRezmZ0TonN0dp4/A+h9D9J8OePPFyfw2fb9jy/U+j3rV3n39vPrFeWF6xTRvhkTWORixvT4Keznedzyze48zebm9anVcQKnS2i0lOtQWlp1qC1nR5jRbW9JMTCdp5E6CIlqqSLalXObel8ZaGjX0OPenVjK9qRd/gcm66sRPjaSrozEliCVWFGNAA1OzmQbN6rLGbxOtqd3FpDUZbEK+p6HHpOxQW4TtxpOxVTxnTmsQZGFpQjvaUlBpWjytIVDWOZGh6d7GcNrSpZnlgillhkhSGSSNr3RZtdny56KfPfTnNyZ8M51Zmy9/5r8GZe7Y9XPm3UAAAAAACq4loV7FSZJ4Y5eSCV7OdiOVj0YuTmr3KdHpuTeOTPjrruxPlxnWb5Tt8+sTon5H2VfM9HWoJS2HmNFtL0fYwS0dJMcZO00iZDCT1o8ys6tfM596Wzle0qxyb26cZXlWDL81OXWnTnK1ijyTI57XRmJUbRLVpDopwAAAAFffr5oW49dJ6jLYhV16Hoce0rGcu1tTu49p2KWzAdeNF6Vs0R0Z0xEkjKysR3MHlBtWjyghWm9hv/ZfxLQw6Oy25MsKyyROjyhml5kRrkX7jVy1Q8X6W9Hz+o1i8We+u/tk/92LcXJnPfbcfWPgX4x36O5+2eR+6PWf+P/ln9Vfb8f3/AIUfWPgX4x36O3+2H7o9Z/R/yz+o/aOP7/wo+sbAvxjv0dv9sz90+s/o/HP6j9o4/v8Awrv1i4H+Md+kt/th+6vWf0fjn9WftPF9/wCFd+sPA/xi/pLX7Zn7q9X/AEfjn9WftXD/AFfhf0R8T48weSvNGy05z3wStY36LZTmcrFREzVmSdR+L6N9Vnebce6WfbP1Jv1fD42eX4V47Gzoh9La8Po+xglpbEmOMnazpJjiEumzKbDAS1o8ysq1UhraucLmnU2OXe184XdWvl3fkcu9OnOVrXhy695z60vnKWxglq0h5EEPHQaAAAAAS9uaGysqnxGnn1yOnj2nYzV6nr0O/j5E7FBcqbHZjZLFRYrnVnZelfLAXzpiLJEUmmGHRjyg2sY3bCVYb2wnkDtjvIHbHUYZ2WlIwy0thxrBLSWHmRiWp2H44id0SxKihJ3RfFMirkroTKbDW2Ja2eYWVansQ1yKZwuKtPY5t7Xzhb1qu3wObW184WcEHepDWls5S2MJ2qyHkQU8joNAAAAAAAADcsaKhsvTLFPfpbHVx8hLGeu0djtxyJ2KS1S2OvHIWxVT1NjpzyE6QJa2xbO2dIr65SaZ0YdAPNM6IWEbyBPYh5MHYh5F6dSEzyZ0cbCLdF6OsgEumWJEdcS6LcpcVXYlrZblPgp7EdbZ4J8FJfAhrkNONZ1qGxDXIpONaVqWxDXIrnjWcFXLuOfW1phPhr96krpWZSmsJ9qSFohhnQAAAAAAAAAAAAG5I0VDZemKy5Sz7joxyFsUluhsdeOUtios0NjpzykuVXPR2OjPIXxQZaWxacjOkZ9TYpOQvRl1TYbzZ0R9F2N82dD6LsHmzottXYzzZ0dZU2EvIzpIjpbCXkZ4pkNHYjrkHisa2HbENcrfBZwYengQ1ymnGsIKGxHXIpONYQUtiOuRSYTYqyISuzzCVHAiak7o8ydyFM6AAAAAAAAAAAAAAAAAAlzUU2UIdiqi9xTO2dKyxR2OjPIXpWz0Ni+eVnSBNh+xacrOkSTD9is5S+Jh2HbDzlZ4m1w7Y32rPEJh2we1Z4ltw7YW8rPFIjw3YS8o8UuLDtieuUeKfBh2xHXK3xT4qSJ3EbyNmUuKpsSuzzKVHAiCXRpEhkQl0bo8jUQQzoAAAAAAAAAAAAAAAAAAAAAAAANvhRRproIktTYpNsRJKaeBScg6Rn0dik5GdGXUNhpys6IXD9jfajoJh+we1Z4nG0NjLyjo/HQ2EvIOkqOkiE7yDpIZXRBLoeJ5sOwt0bo42IXtvRxGogvbXQAAAAAAAAAAAAAAAAAAAAAAAAAAAAAABKsRTewQ6BDfKg2tZDfMOfRUN8w6lVA82FJXQzyHRaRIhnkOikYhnY6dyQxroAAAAAAAAAAAAAAAAAAAAB//2Q=="/>
          <p:cNvSpPr>
            <a:spLocks noChangeAspect="1" noChangeArrowheads="1"/>
          </p:cNvSpPr>
          <p:nvPr/>
        </p:nvSpPr>
        <p:spPr bwMode="auto">
          <a:xfrm>
            <a:off x="293261" y="7938"/>
            <a:ext cx="290238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79361" tIns="39680" rIns="79361" bIns="3968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5" name="AutoShape 15" descr="data:image/jpeg;base64,/9j/4AAQSkZJRgABAQAAAQABAAD/2wCEAAkGBwwNDRAMDQ0NDAwNDA0NDAwNDA8MDQwMFBEWFhQRFBUYHDQsGBolGxQUIT0tMTU1Oi4uFx8zRDM4QygxNSsBCgoKDQ0OFA8PFCwcFBwsLCwrNzcsLS4rLCwsLjcsKywsKy0sLCwtKyssLCwsLS0sLCwuNywsLCw3NSssLiwtK//AABEIAM8A8wMBEQACEQEDEQH/xAAcAAABBQEBAQAAAAAAAAAAAAAAAgMEBQYBBwj/xAA8EAABBAAEAwUECAMJAAAAAAAAAQIDBAURMWEGEiETQVF0sQc1gbMUFyUyVHGU00JioRUiIzRDcoKT0f/EABoBAAMBAQEBAAAAAAAAAAAAAAACAwEEBQb/xAA1EQEBAQACAQEEBwYFBQAAAAAAAQIDERIEEyEzcQU0QVGhwdEUFSIxUnIyYYGRokJEU7Hh/9oADAMBAAIRAxEAPwD3EAAAAAAAAAAAAAAAAADmYAcyG9BznQOmdudogdDsdogdDtztkN8WeTnbIHizyHah0PIdoHQ8ikeZ03ydRwdN7KzMaAAAAAAAAAAAAAAAAAAAAAAAAAADiqAJV5vTOzbpRumdm3Tm+LOzbrCDeLPI2tpPE3wZ5G3XE8RvZluzS3dzfZluyfpu5vsy+bqXNw8GeZTbaeJngPM42zuL4t8zzbAtyaaOtlF6NNHGyGdGmjrXi9HlLzMMAAAAAAAAAAAAAAAAAAAA4qgCHSGyM7MvmHmS2o0lkeYLdIslspMFukaS5uPMEukZ95PEpOMt2jyYhuPOIl5Ed+IbjTiTvIbXENxvZEvIT/aG4ezL7QpL+5ns2e0Osv7i3jb7Q/He3FvG2ciVFc3J3jPNpcVvcncKTaXFYJ3Kk0lMlEsUmjzHiWKTR5FzFPK6DQAAAAAAAAAAAAAACXOyN6YYlmRO8eZZahTXEQrnBLVfNfK54yWoE2Ibls8Sd0gy4luVnEndIkmIblZxEukWS9uPONO7R33Nx5xpXZp1vcbwJdkra3N8CXbn0oPAvkUlrczwHmcba3FuB5nmW9xLhs2lRXNxLxnm06C9uR1xqTkWNe7uR1xq52soLWZHWF87T4psyNytnSSx4lisp9rsxFJSgaAAAAAAAAAAABt78jZGINi1kWzgtqqs3dzozxktVVm9udGeMlqrsYhudGeJO6V017ctnjStQ5Lm5WcZLTD7e48wnaZW0b4JWkrYN8ErXO3DxTtHbB4l8h2weJeykmM8WeRbZjPEeRxs4ty3yPsnEuWzSVFZJ3B5pOgt7ktYVztaVbu5z64187XFW2c2sOjG1rBNmQ1l0Z0lxvJ2LSpDVzEUldBoAAAAAAAAblkyGkYrLVrLvL4wW1S27m51Y4yWqa3d3OrHGnap7Nzc6c8adqumtbl84TtQ5LBWYJajvnHmSU0sxvinqudqHilR2gdJUdruZ4p2lJKnj/UPElpSPF6L2Ujw6Z2Ujxeh2cbIZ0OzjZBeh2fZKLcmlSYpydypNJ8FgjrKudLWpb3OfeF87X1K2cm8OrG1zDJmmZzWOrOkuN5OxbNPiqAAAAAAAQ92RsjFZcsZF8YZaortvc7MYTtUN25udmONO1S2bW51ZwnarZrB0ZwS1DkmKzJKjvlHmS006QbolJ5w6To5zOkq2PCPAtm/yzz81WmuSo5UymnT+RF0Tdfginl+s+kePh7zj+Lf4T5/o6OD0euT3692fxeq0cBo142wxVoUY1OnNG17lXxVy9VU+e5PU8u9XWtXt62OHjzOpn3JH9m1fw8H/Sz/AMF9ryf1X/c3hn7niHFzGx4laYxrWMSd2TWojWp0ReiIfU+jt1wYtvv6fM+sknNuT71Ujjo6cpSOM6YWjjOgW1xnQ7OteLY3s8yQSw0qXFKTsUlWFecjrK2dLilZObeHTjTR4daz6Z6nFyYdfHtcRuOex1ZqVG4nVs0swwAAA4qgEK5NkhbGS1n79nU7OPBLWdvWtzt48J2qK1ZOzGE7VXPMdOckqFJKVmSVGfIUkKac8bphCuDolSKFSezK2CvG+aZ/3Y2Jmq7r4JuvRBOTeOPN1u9ZhJm6vUndetcIezqGry2L3JZspk5sOsEC/H77t16J4dMz5v1n0rrk7xxfw5/G/o7+H0ec/wAW/ffwb08d2gAADwbjVftS35hfRD670X1fj+T5n1vx9qZFOlx0tFMKUiigtFMYW1xjTjXC2NlSI3iWHlS4ZCeopmrOrMQ3lfOl7QsaHJyZdeNNTTm5movwX8zg3nqu3Gu06JxKujNSEEVdAAAamfkg2YyqPEJ9Tr48ktZrELGp3ceE7Wdu2NTuxlO1T2JjqzlOoEsheRiK95SQppzhumEKo3RaI1bzJzq5Gcyc6tRHORmfVURdVyzMvfXu/mWvobhTBMPpVmLRajmTMY9bK5OlsNVM2uc7w655aJnofE+r9Rzc3Jfa/wA59n2R6nFx4xP4ftXZyKAAAAAPBONl+1bfmF9EPr/Q/V+P5PmvW/H2pkU6XHSkUwhaKKwpFMYWimAtqmNOscLTSpMTxLFJU+vIR1Fc1cUpjm3l04rU4PP3ePqcHNn7XdxaXkTjlrrzUqNSdWyWYZxQCDdkyQtiFrM4jPqd3HlK1mb8+p6HHlO1Q2pTsxlOqyZ505hUORxWRhhyjyMNqozHMzWUIYSvU/ZBxJ0XCpndU5paaquqayRfDq5P+Xgh879Nek/7jM/y1+V/L/Z1ek5f+i/6PTppWRtc97msYxque97ka1rU1VVXRD5+S6skndrttk99V2A49WxBsslZXOihnWDtFTlSRyMa5XN/l/vZfAv6j02+C5m/52dk4+XPJ3c/yi0OdQAHgXG6/atzzC+iH1/ofq/H8nzXrfj7UyKdTkpSKYSnEFLSkMYUhjC0UxpbVFpofjUWmiZA4lqK5q0qPOfcdGK0eFTZKhxcuXZx1qoXZoinBY7s1MiUnV808KoS9TYyqbEpNTp4oSsriU2p6PFlK1mbsup38cTqmsvOvMIr5XF8xiM9SsjDSqNAQqmsBpaEMJT9OzJBIyaJyslie2SN6atei5opPkxnebnU7lT8rm9z+cX/ABTxjdxRUbIqQ1kyVtaNV5Fcn8T1/jXP4J4d68PpPQcXpvfn36+/9Pubz+o3ye6+6N/7GP8AIWPPO+TEeN9N/Gx/b+ddvoPh35vQDxncADwDjhftW55hfRD7D0P1bj+T5v1vxtqZFOpyUtqmEpbRaWnEFK6hjCkMBbVMMeYotNEqFSdUiyquIai+av8ADX9UOTkjr4611F+bUPO3Pe78X3LCJSNdOUkRU1MvQbLKz2KSanbxRKsniMmp6PFEqzlx53YidVM7jqzCoUiloEdylIDajAk1gNLXUMTpSCVLRSCo17D7GPd9jzzvkxHzH038bH9v516voPh35vQDxncAD5/44X7WueYX0Q+x9B9W4/k+c9Z8balRTqchbVFJTjVFpacRRSFIYx1ABbRWnWGU0SoidUiwrKR0vle4cvVDk5HVxtdhrunwPO5P5u/jWkSkK6spSE1YZsr0HyysxirtTv4olplMRdqejxRKs9bU7sJ1VTqdOWIciloww4eNIUYOGsAMrpidKQWo6dQSo6exexj3fY8875MR8x9N/Gx/b+der9H/AA783oB4zuAB8+8c+9rnmF9EPsvQfVuP5PnfWfG0pUOpyUtopacaLSU4iikpaGMKQxhbTGw6wWmiTETqkWFYjpbK9w3VDk5HVxtbhuh53I9DjW0RCunKSgipm1oNgaZXFe89DiR0ymI956PGlWftndgismOjLEOQtGGXFI0hRg4aADAYSwpBajqFIJUNPYvYv7vseed8mI+X+m/jY/t/OvU9B8O/N6AeM7gAfPvHPva55hfRD7L0H1bj+T531nxtKVDqctLQWkpbTKWnGikpaCsKQxhxpjTrBaaJUKE6pFjWQjpbK/wxpx8tdfG1WHoefyO7jWsRCunKSgipq0nQbI0yuKpqd/EhplMRTU9LjSrP20O3BKq5kOnLEOQtAZcPGkKPGuGsBoCGFrqC1LUKQSufUex+xf3fY8+75MR8v9OfGx/b+den6D4d+b0A8V2gA+fuOfe1zzC+iH2XoPq3H8nzvrPjaUiHU5aWgpaWhlJS0FLTiGFLQUHGmNPRoJTRLhQnVIs6rSG6vmNFhkehxcldfHGmpN9Dh3XdiLKJCFdGUlBFTc6dBs/zFZnFWandxVDTJ4izU9LiqVZ6207sVOqqdDpyxCkQtAYchSNNqNGuDAAwAyumVOuoJUdR7H7Fvd9jz7vkxHy3058bH9v516Hov8F+b0E8V2AA+fuOPe1zzC+iH2XoPq3H8nz3q/jaUiHU5aWhhKWgpaW0UtOIYUtooOsQWtiRG0SnkTYGEtVTMW9KLNUObddGI0uHRaHDyV2ccaCq3oceq7MROiQnV8pAipL0zQ2BQ4pFqdfFUNRksSi1PS4qlWcuMO7FTqnsNOrNYgytLysRnoUjTaoPAQM0GsAMBha6gtS1HsfsV932PPu+REfLfTvx8f2/nXd6P/Bfm9CPEdYAPn7jj3tc8wvoh9l6D6tx/J8/6v421Kh1OWlIKSloYWnGi0tONQUp1qC1vR5jRa2RLiYTtPIsK0ZDVWzF7h8GhycmnTjLR0ov6nFuuzEXETcuhzWurMS40Eq2YdFOACuxKHNFL8Wk9xksSg1PR4tIWMzeh1O/j0nYpLMZ14pVdMw6M0Ij2lZQZchSUEKgwJNAAOKuWvQC1e4Jwjil/JYKr0iX/Xm/wIcvFFd95P8AainH6j1/p+D3b37/ALp77/8AP9emzi3r+UeycA8NS4VUfBLKyaSWdZ3dm1WsYqsY3lRV+99zPPJNdD5X6R9Zn1XJN5z1JOvx7/N2cPH7PPVaY89YAHlPGvAN+W1NdrLHZbM/tFhRezmZ0TonN0dp4/A+h9D9J8OePPFyfw2fb9jy/U+j3rV3n39vPrFeWF6xTRvhkTWORixvT4Keznedzyze48zebm9anVcQKnS2i0lOtQWlp1qC1nR5jRbW9JMTCdp5E6CIlqqSLalXObel8ZaGjX0OPenVjK9qRd/gcm66sRPjaSrozEliCVWFGNAA1OzmQbN6rLGbxOtqd3FpDUZbEK+p6HHpOxQW4TtxpOxVTxnTmsQZGFpQjvaUlBpWjytIVDWOZGh6d7GcNrSpZnlgillhkhSGSSNr3RZtdny56KfPfTnNyZ8M51Zmy9/5r8GZe7Y9XPm3UAAAAAACq4loV7FSZJ4Y5eSCV7OdiOVj0YuTmr3KdHpuTeOTPjrruxPlxnWb5Tt8+sTon5H2VfM9HWoJS2HmNFtL0fYwS0dJMcZO00iZDCT1o8ys6tfM596Wzle0qxyb26cZXlWDL81OXWnTnK1ijyTI57XRmJUbRLVpDopwAAAAFffr5oW49dJ6jLYhV16Hoce0rGcu1tTu49p2KWzAdeNF6Vs0R0Z0xEkjKysR3MHlBtWjyghWm9hv/ZfxLQw6Oy25MsKyyROjyhml5kRrkX7jVy1Q8X6W9Hz+o1i8We+u/tk/92LcXJnPfbcfWPgX4x36O5+2eR+6PWf+P/ln9Vfb8f3/AIUfWPgX4x36O3+2H7o9Z/R/yz+o/aOP7/wo+sbAvxjv0dv9sz90+s/o/HP6j9o4/v8Awrv1i4H+Md+kt/th+6vWf0fjn9WftPF9/wCFd+sPA/xi/pLX7Zn7q9X/AEfjn9WftXD/AFfhf0R8T48weSvNGy05z3wStY36LZTmcrFREzVmSdR+L6N9Vnebce6WfbP1Jv1fD42eX4V47Gzoh9La8Po+xglpbEmOMnazpJjiEumzKbDAS1o8ysq1UhraucLmnU2OXe184XdWvl3fkcu9OnOVrXhy695z60vnKWxglq0h5EEPHQaAAAAAS9uaGysqnxGnn1yOnj2nYzV6nr0O/j5E7FBcqbHZjZLFRYrnVnZelfLAXzpiLJEUmmGHRjyg2sY3bCVYb2wnkDtjvIHbHUYZ2WlIwy0thxrBLSWHmRiWp2H44id0SxKihJ3RfFMirkroTKbDW2Ja2eYWVansQ1yKZwuKtPY5t7Xzhb1qu3wObW184WcEHepDWls5S2MJ2qyHkQU8joNAAAAAAAADcsaKhsvTLFPfpbHVx8hLGeu0djtxyJ2KS1S2OvHIWxVT1NjpzyE6QJa2xbO2dIr65SaZ0YdAPNM6IWEbyBPYh5MHYh5F6dSEzyZ0cbCLdF6OsgEumWJEdcS6LcpcVXYlrZblPgp7EdbZ4J8FJfAhrkNONZ1qGxDXIpONaVqWxDXIrnjWcFXLuOfW1phPhr96krpWZSmsJ9qSFohhnQAAAAAAAAAAAAG5I0VDZemKy5Sz7joxyFsUluhsdeOUtios0NjpzykuVXPR2OjPIXxQZaWxacjOkZ9TYpOQvRl1TYbzZ0R9F2N82dD6LsHmzottXYzzZ0dZU2EvIzpIjpbCXkZ4pkNHYjrkHisa2HbENcrfBZwYengQ1ymnGsIKGxHXIpONYQUtiOuRSYTYqyISuzzCVHAiak7o8ydyFM6AAAAAAAAAAAAAAAAAAlzUU2UIdiqi9xTO2dKyxR2OjPIXpWz0Ni+eVnSBNh+xacrOkSTD9is5S+Jh2HbDzlZ4m1w7Y32rPEJh2we1Z4ltw7YW8rPFIjw3YS8o8UuLDtieuUeKfBh2xHXK3xT4qSJ3EbyNmUuKpsSuzzKVHAiCXRpEhkQl0bo8jUQQzoAAAAAAAAAAAAAAAAAAAAAAAANvhRRproIktTYpNsRJKaeBScg6Rn0dik5GdGXUNhpys6IXD9jfajoJh+we1Z4nG0NjLyjo/HQ2EvIOkqOkiE7yDpIZXRBLoeJ5sOwt0bo42IXtvRxGogvbXQAAAAAAAAAAAAAAAAAAAAAAAAAAAAAABKsRTewQ6BDfKg2tZDfMOfRUN8w6lVA82FJXQzyHRaRIhnkOikYhnY6dyQxroAAAAAAAAAAAAAAAAAAAAB//2Q=="/>
          <p:cNvSpPr>
            <a:spLocks noChangeAspect="1" noChangeArrowheads="1"/>
          </p:cNvSpPr>
          <p:nvPr/>
        </p:nvSpPr>
        <p:spPr bwMode="auto">
          <a:xfrm>
            <a:off x="438380" y="160338"/>
            <a:ext cx="290238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79361" tIns="39680" rIns="79361" bIns="3968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30" name="Content Placeholder 1"/>
          <p:cNvSpPr txBox="1">
            <a:spLocks/>
          </p:cNvSpPr>
          <p:nvPr/>
        </p:nvSpPr>
        <p:spPr bwMode="gray">
          <a:xfrm>
            <a:off x="882374" y="2506866"/>
            <a:ext cx="8261626" cy="454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79343" tIns="39673" rIns="79343" bIns="39673" numCol="1" anchor="t" anchorCtr="0" compatLnSpc="1">
            <a:prstTxWarp prst="textNoShape">
              <a:avLst/>
            </a:prstTxWarp>
            <a:noAutofit/>
          </a:bodyPr>
          <a:lstStyle>
            <a:lvl1pPr marL="233314" indent="-233314" algn="l" rtl="0" fontAlgn="base">
              <a:lnSpc>
                <a:spcPct val="95000"/>
              </a:lnSpc>
              <a:spcBef>
                <a:spcPct val="75000"/>
              </a:spcBef>
              <a:spcAft>
                <a:spcPct val="0"/>
              </a:spcAft>
              <a:buClr>
                <a:schemeClr val="accent1"/>
              </a:buClr>
              <a:buSzPct val="110000"/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98379" indent="-163479" algn="l" rtl="0" fontAlgn="base">
              <a:lnSpc>
                <a:spcPct val="95000"/>
              </a:lnSpc>
              <a:spcBef>
                <a:spcPct val="40000"/>
              </a:spcBef>
              <a:spcAft>
                <a:spcPct val="0"/>
              </a:spcAft>
              <a:buClr>
                <a:srgbClr val="917B69"/>
              </a:buClr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+mn-lt"/>
              </a:defRPr>
            </a:lvl2pPr>
            <a:lvl3pPr marL="577728" indent="-177762" algn="l" rtl="0" fontAlgn="base">
              <a:lnSpc>
                <a:spcPct val="95000"/>
              </a:lnSpc>
              <a:spcBef>
                <a:spcPct val="30000"/>
              </a:spcBef>
              <a:spcAft>
                <a:spcPct val="0"/>
              </a:spcAft>
              <a:buClr>
                <a:schemeClr val="tx1"/>
              </a:buClr>
              <a:buFont typeface="Arial" pitchFamily="34" charset="0"/>
              <a:buChar char="-"/>
              <a:defRPr>
                <a:solidFill>
                  <a:schemeClr val="tx1"/>
                </a:solidFill>
                <a:latin typeface="+mn-lt"/>
              </a:defRPr>
            </a:lvl3pPr>
            <a:lvl4pPr marL="752316" indent="-173001" algn="l" rtl="0" fontAlgn="base">
              <a:lnSpc>
                <a:spcPct val="95000"/>
              </a:lnSpc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Arial" pitchFamily="34" charset="0"/>
              <a:buChar char="•"/>
              <a:defRPr sz="1600">
                <a:solidFill>
                  <a:schemeClr val="tx1"/>
                </a:solidFill>
                <a:latin typeface="+mn-lt"/>
              </a:defRPr>
            </a:lvl4pPr>
            <a:lvl5pPr marL="917380" indent="-163479" algn="l" rtl="0" fontAlgn="base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5pPr>
            <a:lvl6pPr marL="1374484" indent="-163479" algn="l" rtl="0" fontAlgn="base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6pPr>
            <a:lvl7pPr marL="1831586" indent="-163479" algn="l" rtl="0" fontAlgn="base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7pPr>
            <a:lvl8pPr marL="2288690" indent="-163479" algn="l" rtl="0" fontAlgn="base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8pPr>
            <a:lvl9pPr marL="2745793" indent="-163479" algn="l" rtl="0" fontAlgn="base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9pPr>
          </a:lstStyle>
          <a:p>
            <a:pPr marL="342900" indent="-342900">
              <a:buNone/>
            </a:pPr>
            <a:r>
              <a:rPr lang="en-US" b="1" kern="0" dirty="0" smtClean="0">
                <a:solidFill>
                  <a:srgbClr val="C00000"/>
                </a:solidFill>
              </a:rPr>
              <a:t>... </a:t>
            </a:r>
            <a:r>
              <a:rPr lang="en-US" b="1" kern="0" cap="all" dirty="0" smtClean="0">
                <a:solidFill>
                  <a:srgbClr val="C00000"/>
                </a:solidFill>
              </a:rPr>
              <a:t>puts more elderly people in hospital </a:t>
            </a:r>
            <a:r>
              <a:rPr lang="en-US" b="1" kern="0" dirty="0" smtClean="0">
                <a:solidFill>
                  <a:srgbClr val="C00000"/>
                </a:solidFill>
              </a:rPr>
              <a:t>than any other cause</a:t>
            </a:r>
            <a:r>
              <a:rPr lang="en-US" sz="1800" kern="0" baseline="30000" dirty="0" smtClean="0">
                <a:solidFill>
                  <a:srgbClr val="C00000"/>
                </a:solidFill>
              </a:rPr>
              <a:t>3</a:t>
            </a:r>
            <a:endParaRPr lang="en-US" sz="1800" kern="0" baseline="30000" dirty="0">
              <a:solidFill>
                <a:srgbClr val="C00000"/>
              </a:solidFill>
            </a:endParaRPr>
          </a:p>
        </p:txBody>
      </p:sp>
      <p:sp>
        <p:nvSpPr>
          <p:cNvPr id="16" name="TextBox 71"/>
          <p:cNvSpPr txBox="1">
            <a:spLocks noChangeArrowheads="1"/>
          </p:cNvSpPr>
          <p:nvPr/>
        </p:nvSpPr>
        <p:spPr bwMode="auto">
          <a:xfrm>
            <a:off x="152400" y="6410953"/>
            <a:ext cx="8763000" cy="4470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31244" anchor="b">
            <a:spAutoFit/>
          </a:bodyPr>
          <a:lstStyle>
            <a:lvl1pPr eaLnBrk="0" hangingPunct="0">
              <a:defRPr sz="1200">
                <a:solidFill>
                  <a:srgbClr val="000000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1200">
                <a:solidFill>
                  <a:srgbClr val="000000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1200">
                <a:solidFill>
                  <a:srgbClr val="000000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1200">
                <a:solidFill>
                  <a:srgbClr val="000000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1200">
                <a:solidFill>
                  <a:srgbClr val="000000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de-CH" sz="900" dirty="0" smtClean="0">
                <a:solidFill>
                  <a:schemeClr val="tx1"/>
                </a:solidFill>
              </a:rPr>
              <a:t>1. Go </a:t>
            </a:r>
            <a:r>
              <a:rPr lang="de-CH" sz="900" dirty="0">
                <a:solidFill>
                  <a:schemeClr val="tx1"/>
                </a:solidFill>
              </a:rPr>
              <a:t>AS et al. </a:t>
            </a:r>
            <a:r>
              <a:rPr lang="de-CH" sz="900" i="1" dirty="0">
                <a:solidFill>
                  <a:schemeClr val="tx1"/>
                </a:solidFill>
              </a:rPr>
              <a:t>Circulation</a:t>
            </a:r>
            <a:r>
              <a:rPr lang="de-CH" sz="900" dirty="0">
                <a:solidFill>
                  <a:schemeClr val="tx1"/>
                </a:solidFill>
              </a:rPr>
              <a:t>. </a:t>
            </a:r>
            <a:r>
              <a:rPr lang="de-CH" sz="900" dirty="0" smtClean="0">
                <a:solidFill>
                  <a:schemeClr val="tx1"/>
                </a:solidFill>
              </a:rPr>
              <a:t>2013;127:e6-e245. 2. </a:t>
            </a:r>
            <a:r>
              <a:rPr lang="de-CH" sz="900" dirty="0">
                <a:solidFill>
                  <a:schemeClr val="tx1"/>
                </a:solidFill>
              </a:rPr>
              <a:t>Heidenreich PA et al. </a:t>
            </a:r>
            <a:r>
              <a:rPr lang="de-CH" sz="900" i="1" dirty="0">
                <a:solidFill>
                  <a:schemeClr val="tx1"/>
                </a:solidFill>
              </a:rPr>
              <a:t>Circ Heart Fail. </a:t>
            </a:r>
            <a:r>
              <a:rPr lang="de-CH" sz="900" dirty="0" smtClean="0">
                <a:solidFill>
                  <a:schemeClr val="tx1"/>
                </a:solidFill>
              </a:rPr>
              <a:t>2013;6:606-619. </a:t>
            </a:r>
            <a:r>
              <a:rPr lang="de-CH" sz="900" dirty="0">
                <a:solidFill>
                  <a:schemeClr val="tx1"/>
                </a:solidFill>
              </a:rPr>
              <a:t>3</a:t>
            </a:r>
            <a:r>
              <a:rPr lang="de-CH" sz="900" dirty="0" smtClean="0">
                <a:solidFill>
                  <a:schemeClr val="tx1"/>
                </a:solidFill>
              </a:rPr>
              <a:t>. </a:t>
            </a:r>
            <a:r>
              <a:rPr lang="de-CH" sz="900" dirty="0">
                <a:solidFill>
                  <a:schemeClr val="tx1"/>
                </a:solidFill>
              </a:rPr>
              <a:t>http://www.hcup-us.ahrq.gov/reports/statbriefs/sb162.pdf. </a:t>
            </a:r>
            <a:endParaRPr lang="de-CH" sz="900" dirty="0" smtClean="0">
              <a:solidFill>
                <a:schemeClr val="tx1"/>
              </a:solidFill>
            </a:endParaRPr>
          </a:p>
          <a:p>
            <a:pPr eaLnBrk="1" hangingPunct="1"/>
            <a:r>
              <a:rPr lang="de-CH" sz="900" dirty="0" smtClean="0">
                <a:solidFill>
                  <a:schemeClr val="tx1"/>
                </a:solidFill>
              </a:rPr>
              <a:t>4. </a:t>
            </a:r>
            <a:r>
              <a:rPr lang="de-CH" sz="900" dirty="0">
                <a:solidFill>
                  <a:schemeClr val="tx1"/>
                </a:solidFill>
              </a:rPr>
              <a:t>http://www.hcup-us.ahrq.gov/reports/statbriefs/sb160.pdf. </a:t>
            </a:r>
            <a:r>
              <a:rPr lang="da-DK" sz="900" dirty="0" smtClean="0"/>
              <a:t>5. </a:t>
            </a:r>
            <a:r>
              <a:rPr lang="da-DK" sz="900" dirty="0"/>
              <a:t>Heidenreich PA et al. Circulation. 2011;123(8):</a:t>
            </a:r>
            <a:r>
              <a:rPr lang="da-DK" sz="900" dirty="0" smtClean="0"/>
              <a:t>933-944.</a:t>
            </a:r>
            <a:r>
              <a:rPr lang="en-US" sz="900" dirty="0" smtClean="0">
                <a:solidFill>
                  <a:schemeClr val="tx1"/>
                </a:solidFill>
              </a:rPr>
              <a:t> </a:t>
            </a:r>
            <a:r>
              <a:rPr lang="de-CH" sz="900" dirty="0">
                <a:solidFill>
                  <a:schemeClr val="tx1"/>
                </a:solidFill>
              </a:rPr>
              <a:t>6</a:t>
            </a:r>
            <a:r>
              <a:rPr lang="de-CH" sz="900" dirty="0" smtClean="0">
                <a:solidFill>
                  <a:schemeClr val="tx1"/>
                </a:solidFill>
              </a:rPr>
              <a:t>. </a:t>
            </a:r>
            <a:r>
              <a:rPr lang="de-CH" sz="900" dirty="0">
                <a:solidFill>
                  <a:schemeClr val="tx1"/>
                </a:solidFill>
              </a:rPr>
              <a:t>Askoxylakis et al. BMC Cancer 2010;10:105. </a:t>
            </a:r>
            <a:endParaRPr lang="de-CH" sz="900" dirty="0" smtClean="0">
              <a:solidFill>
                <a:schemeClr val="tx1"/>
              </a:solidFill>
            </a:endParaRPr>
          </a:p>
          <a:p>
            <a:pPr eaLnBrk="1" hangingPunct="1"/>
            <a:r>
              <a:rPr lang="de-CH" sz="900" dirty="0">
                <a:solidFill>
                  <a:schemeClr val="tx1"/>
                </a:solidFill>
              </a:rPr>
              <a:t>7</a:t>
            </a:r>
            <a:r>
              <a:rPr lang="de-CH" sz="900" dirty="0" smtClean="0">
                <a:solidFill>
                  <a:schemeClr val="tx1"/>
                </a:solidFill>
              </a:rPr>
              <a:t>. </a:t>
            </a:r>
            <a:r>
              <a:rPr lang="de-CH" sz="900" dirty="0">
                <a:solidFill>
                  <a:schemeClr val="tx1"/>
                </a:solidFill>
              </a:rPr>
              <a:t>Kociol RD et al. Am Heart J. 2010;160(5):885-892</a:t>
            </a:r>
            <a:r>
              <a:rPr lang="de-CH" sz="900" dirty="0" smtClean="0">
                <a:solidFill>
                  <a:schemeClr val="tx1"/>
                </a:solidFill>
              </a:rPr>
              <a:t>. </a:t>
            </a:r>
            <a:r>
              <a:rPr lang="de-CH" sz="900" dirty="0">
                <a:solidFill>
                  <a:schemeClr val="tx1"/>
                </a:solidFill>
              </a:rPr>
              <a:t>8</a:t>
            </a:r>
            <a:r>
              <a:rPr lang="de-CH" sz="900" dirty="0" smtClean="0">
                <a:solidFill>
                  <a:schemeClr val="tx1"/>
                </a:solidFill>
              </a:rPr>
              <a:t>. </a:t>
            </a:r>
            <a:r>
              <a:rPr lang="da-DK" sz="900" dirty="0"/>
              <a:t>Chen J et al. JAMA. 2011;306(15):1669-1678</a:t>
            </a:r>
            <a:r>
              <a:rPr lang="da-DK" sz="900" dirty="0" smtClean="0"/>
              <a:t>. </a:t>
            </a:r>
            <a:endParaRPr lang="en-US" sz="900" dirty="0">
              <a:solidFill>
                <a:schemeClr val="tx1"/>
              </a:solidFill>
            </a:endParaRPr>
          </a:p>
        </p:txBody>
      </p:sp>
      <p:sp>
        <p:nvSpPr>
          <p:cNvPr id="14" name="Slide Number Placeholder 5"/>
          <p:cNvSpPr txBox="1">
            <a:spLocks/>
          </p:cNvSpPr>
          <p:nvPr/>
        </p:nvSpPr>
        <p:spPr>
          <a:xfrm>
            <a:off x="7010400" y="6553200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0DAECCE7-E02D-4B4C-9E77-C4245ED592E7}" type="slidenum">
              <a:rPr lang="en-US" sz="1000" smtClean="0">
                <a:latin typeface="Arial" pitchFamily="34" charset="0"/>
                <a:cs typeface="Arial" pitchFamily="34" charset="0"/>
              </a:rPr>
              <a:pPr algn="r"/>
              <a:t>11</a:t>
            </a:fld>
            <a:endParaRPr lang="en-US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Content Placeholder 1"/>
          <p:cNvSpPr txBox="1">
            <a:spLocks/>
          </p:cNvSpPr>
          <p:nvPr/>
        </p:nvSpPr>
        <p:spPr bwMode="gray">
          <a:xfrm>
            <a:off x="882374" y="4416448"/>
            <a:ext cx="7956826" cy="454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79343" tIns="39673" rIns="79343" bIns="39673" numCol="1" anchor="t" anchorCtr="0" compatLnSpc="1">
            <a:prstTxWarp prst="textNoShape">
              <a:avLst/>
            </a:prstTxWarp>
            <a:noAutofit/>
          </a:bodyPr>
          <a:lstStyle>
            <a:lvl1pPr marL="233314" indent="-233314" algn="l" rtl="0" fontAlgn="base">
              <a:lnSpc>
                <a:spcPct val="95000"/>
              </a:lnSpc>
              <a:spcBef>
                <a:spcPct val="75000"/>
              </a:spcBef>
              <a:spcAft>
                <a:spcPct val="0"/>
              </a:spcAft>
              <a:buClr>
                <a:schemeClr val="accent1"/>
              </a:buClr>
              <a:buSzPct val="110000"/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98379" indent="-163479" algn="l" rtl="0" fontAlgn="base">
              <a:lnSpc>
                <a:spcPct val="95000"/>
              </a:lnSpc>
              <a:spcBef>
                <a:spcPct val="40000"/>
              </a:spcBef>
              <a:spcAft>
                <a:spcPct val="0"/>
              </a:spcAft>
              <a:buClr>
                <a:srgbClr val="917B69"/>
              </a:buClr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+mn-lt"/>
              </a:defRPr>
            </a:lvl2pPr>
            <a:lvl3pPr marL="577728" indent="-177762" algn="l" rtl="0" fontAlgn="base">
              <a:lnSpc>
                <a:spcPct val="95000"/>
              </a:lnSpc>
              <a:spcBef>
                <a:spcPct val="30000"/>
              </a:spcBef>
              <a:spcAft>
                <a:spcPct val="0"/>
              </a:spcAft>
              <a:buClr>
                <a:schemeClr val="tx1"/>
              </a:buClr>
              <a:buFont typeface="Arial" pitchFamily="34" charset="0"/>
              <a:buChar char="-"/>
              <a:defRPr>
                <a:solidFill>
                  <a:schemeClr val="tx1"/>
                </a:solidFill>
                <a:latin typeface="+mn-lt"/>
              </a:defRPr>
            </a:lvl3pPr>
            <a:lvl4pPr marL="752316" indent="-173001" algn="l" rtl="0" fontAlgn="base">
              <a:lnSpc>
                <a:spcPct val="95000"/>
              </a:lnSpc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Arial" pitchFamily="34" charset="0"/>
              <a:buChar char="•"/>
              <a:defRPr sz="1600">
                <a:solidFill>
                  <a:schemeClr val="tx1"/>
                </a:solidFill>
                <a:latin typeface="+mn-lt"/>
              </a:defRPr>
            </a:lvl4pPr>
            <a:lvl5pPr marL="917380" indent="-163479" algn="l" rtl="0" fontAlgn="base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5pPr>
            <a:lvl6pPr marL="1374484" indent="-163479" algn="l" rtl="0" fontAlgn="base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6pPr>
            <a:lvl7pPr marL="1831586" indent="-163479" algn="l" rtl="0" fontAlgn="base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7pPr>
            <a:lvl8pPr marL="2288690" indent="-163479" algn="l" rtl="0" fontAlgn="base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8pPr>
            <a:lvl9pPr marL="2745793" indent="-163479" algn="l" rtl="0" fontAlgn="base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9pPr>
          </a:lstStyle>
          <a:p>
            <a:pPr marL="347663" indent="-347663">
              <a:buNone/>
            </a:pPr>
            <a:r>
              <a:rPr lang="en-US" b="1" kern="0" dirty="0" smtClean="0">
                <a:solidFill>
                  <a:srgbClr val="C00000"/>
                </a:solidFill>
              </a:rPr>
              <a:t>... </a:t>
            </a:r>
            <a:r>
              <a:rPr lang="en-US" b="1" kern="0" cap="all" dirty="0" smtClean="0">
                <a:solidFill>
                  <a:srgbClr val="C00000"/>
                </a:solidFill>
              </a:rPr>
              <a:t>has high mortality rate </a:t>
            </a:r>
            <a:r>
              <a:rPr lang="en-US" b="1" kern="0" dirty="0" smtClean="0">
                <a:solidFill>
                  <a:srgbClr val="C00000"/>
                </a:solidFill>
              </a:rPr>
              <a:t>comparable to breast, prostate and colorectal cancers</a:t>
            </a:r>
            <a:r>
              <a:rPr lang="en-US" sz="1800" kern="0" baseline="30000" dirty="0">
                <a:solidFill>
                  <a:srgbClr val="C00000"/>
                </a:solidFill>
              </a:rPr>
              <a:t>6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882374" y="5334000"/>
            <a:ext cx="7956826" cy="1069952"/>
            <a:chOff x="882374" y="4419600"/>
            <a:chExt cx="7956826" cy="1069952"/>
          </a:xfrm>
        </p:grpSpPr>
        <p:sp>
          <p:nvSpPr>
            <p:cNvPr id="18" name="Content Placeholder 1"/>
            <p:cNvSpPr txBox="1">
              <a:spLocks/>
            </p:cNvSpPr>
            <p:nvPr/>
          </p:nvSpPr>
          <p:spPr bwMode="gray">
            <a:xfrm>
              <a:off x="882374" y="4419600"/>
              <a:ext cx="7956826" cy="4540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vert="horz" wrap="square" lIns="79343" tIns="39673" rIns="79343" bIns="39673" numCol="1" anchor="t" anchorCtr="0" compatLnSpc="1">
              <a:prstTxWarp prst="textNoShape">
                <a:avLst/>
              </a:prstTxWarp>
              <a:noAutofit/>
            </a:bodyPr>
            <a:lstStyle>
              <a:lvl1pPr marL="233314" indent="-233314" algn="l" rtl="0" fontAlgn="base">
                <a:lnSpc>
                  <a:spcPct val="95000"/>
                </a:lnSpc>
                <a:spcBef>
                  <a:spcPct val="75000"/>
                </a:spcBef>
                <a:spcAft>
                  <a:spcPct val="0"/>
                </a:spcAft>
                <a:buClr>
                  <a:schemeClr val="accent1"/>
                </a:buClr>
                <a:buSzPct val="110000"/>
                <a:buFont typeface="Wingdings" pitchFamily="2" charset="2"/>
                <a:buChar char="§"/>
                <a:defRPr sz="24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98379" indent="-163479" algn="l" rtl="0" fontAlgn="base">
                <a:lnSpc>
                  <a:spcPct val="95000"/>
                </a:lnSpc>
                <a:spcBef>
                  <a:spcPct val="40000"/>
                </a:spcBef>
                <a:spcAft>
                  <a:spcPct val="0"/>
                </a:spcAft>
                <a:buClr>
                  <a:srgbClr val="917B69"/>
                </a:buClr>
                <a:buFont typeface="Arial" pitchFamily="34" charset="0"/>
                <a:buChar char="•"/>
                <a:defRPr sz="2000">
                  <a:solidFill>
                    <a:schemeClr val="tx1"/>
                  </a:solidFill>
                  <a:latin typeface="+mn-lt"/>
                </a:defRPr>
              </a:lvl2pPr>
              <a:lvl3pPr marL="577728" indent="-177762" algn="l" rtl="0" fontAlgn="base">
                <a:lnSpc>
                  <a:spcPct val="95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tx1"/>
                </a:buClr>
                <a:buFont typeface="Arial" pitchFamily="34" charset="0"/>
                <a:buChar char="-"/>
                <a:defRPr>
                  <a:solidFill>
                    <a:schemeClr val="tx1"/>
                  </a:solidFill>
                  <a:latin typeface="+mn-lt"/>
                </a:defRPr>
              </a:lvl3pPr>
              <a:lvl4pPr marL="752316" indent="-173001" algn="l" rtl="0" fontAlgn="base">
                <a:lnSpc>
                  <a:spcPct val="95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Font typeface="Arial" pitchFamily="34" charset="0"/>
                <a:buChar char="•"/>
                <a:defRPr sz="1600">
                  <a:solidFill>
                    <a:schemeClr val="tx1"/>
                  </a:solidFill>
                  <a:latin typeface="+mn-lt"/>
                </a:defRPr>
              </a:lvl4pPr>
              <a:lvl5pPr marL="917380" indent="-163479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sz="1400">
                  <a:solidFill>
                    <a:schemeClr val="tx1"/>
                  </a:solidFill>
                  <a:latin typeface="+mn-lt"/>
                </a:defRPr>
              </a:lvl5pPr>
              <a:lvl6pPr marL="1374484" indent="-163479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sz="1400">
                  <a:solidFill>
                    <a:schemeClr val="tx1"/>
                  </a:solidFill>
                  <a:latin typeface="+mn-lt"/>
                </a:defRPr>
              </a:lvl6pPr>
              <a:lvl7pPr marL="1831586" indent="-163479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sz="1400">
                  <a:solidFill>
                    <a:schemeClr val="tx1"/>
                  </a:solidFill>
                  <a:latin typeface="+mn-lt"/>
                </a:defRPr>
              </a:lvl7pPr>
              <a:lvl8pPr marL="2288690" indent="-163479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sz="1400">
                  <a:solidFill>
                    <a:schemeClr val="tx1"/>
                  </a:solidFill>
                  <a:latin typeface="+mn-lt"/>
                </a:defRPr>
              </a:lvl8pPr>
              <a:lvl9pPr marL="2745793" indent="-163479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sz="1400">
                  <a:solidFill>
                    <a:schemeClr val="tx1"/>
                  </a:solidFill>
                  <a:latin typeface="+mn-lt"/>
                </a:defRPr>
              </a:lvl9pPr>
            </a:lstStyle>
            <a:p>
              <a:pPr marL="347663" indent="-347663">
                <a:buNone/>
              </a:pPr>
              <a:r>
                <a:rPr lang="en-US" b="1" kern="0" dirty="0" smtClean="0">
                  <a:solidFill>
                    <a:srgbClr val="C00000"/>
                  </a:solidFill>
                </a:rPr>
                <a:t>... CAUSES </a:t>
              </a:r>
              <a:r>
                <a:rPr lang="en-US" b="1" kern="0" cap="all" dirty="0" smtClean="0">
                  <a:solidFill>
                    <a:srgbClr val="C00000"/>
                  </a:solidFill>
                </a:rPr>
                <a:t>1 in 3 patients TO die within a year </a:t>
              </a:r>
              <a:r>
                <a:rPr lang="en-US" b="1" kern="0" dirty="0" smtClean="0">
                  <a:solidFill>
                    <a:srgbClr val="C00000"/>
                  </a:solidFill>
                </a:rPr>
                <a:t>of hospitalization</a:t>
              </a:r>
              <a:r>
                <a:rPr lang="en-US" sz="1800" kern="0" baseline="30000" dirty="0">
                  <a:solidFill>
                    <a:srgbClr val="C00000"/>
                  </a:solidFill>
                </a:rPr>
                <a:t>7</a:t>
              </a:r>
              <a:r>
                <a:rPr lang="en-US" b="1" kern="0" dirty="0" smtClean="0">
                  <a:solidFill>
                    <a:srgbClr val="C00000"/>
                  </a:solidFill>
                </a:rPr>
                <a:t> </a:t>
              </a:r>
              <a:endParaRPr lang="en-US" kern="0" baseline="30000" dirty="0">
                <a:solidFill>
                  <a:srgbClr val="C00000"/>
                </a:solidFill>
              </a:endParaRPr>
            </a:p>
          </p:txBody>
        </p:sp>
        <p:sp>
          <p:nvSpPr>
            <p:cNvPr id="20" name="Content Placeholder 1"/>
            <p:cNvSpPr txBox="1">
              <a:spLocks/>
            </p:cNvSpPr>
            <p:nvPr/>
          </p:nvSpPr>
          <p:spPr>
            <a:xfrm>
              <a:off x="1447800" y="5105400"/>
              <a:ext cx="6781800" cy="384152"/>
            </a:xfrm>
            <a:prstGeom prst="rect">
              <a:avLst/>
            </a:prstGeom>
          </p:spPr>
          <p:txBody>
            <a:bodyPr vert="horz" lIns="0" tIns="0" rIns="0" bIns="0" rtlCol="0">
              <a:noAutofit/>
            </a:bodyPr>
            <a:lstStyle>
              <a:lvl1pPr marL="173038" indent="-173038" algn="l" defTabSz="914400" rtl="0" eaLnBrk="1" latinLnBrk="0" hangingPunct="1">
                <a:spcBef>
                  <a:spcPct val="20000"/>
                </a:spcBef>
                <a:buClr>
                  <a:srgbClr val="00B0F0"/>
                </a:buClr>
                <a:buFont typeface="Arial" pitchFamily="34" charset="0"/>
                <a:buChar char="•"/>
                <a:defRPr sz="20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itchFamily="34" charset="0"/>
                  <a:ea typeface="+mn-ea"/>
                  <a:cs typeface="Arial" pitchFamily="34" charset="0"/>
                </a:defRPr>
              </a:lvl1pPr>
              <a:lvl2pPr marL="690563" indent="-233363" algn="l" defTabSz="914400" rtl="0" eaLnBrk="1" latinLnBrk="0" hangingPunct="1">
                <a:spcBef>
                  <a:spcPct val="20000"/>
                </a:spcBef>
                <a:buClr>
                  <a:srgbClr val="00B0F0"/>
                </a:buClr>
                <a:buFont typeface="Arial" pitchFamily="34" charset="0"/>
                <a:buChar char="–"/>
                <a:defRPr sz="18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itchFamily="34" charset="0"/>
                  <a:ea typeface="+mn-ea"/>
                  <a:cs typeface="Arial" pitchFamily="34" charset="0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Clr>
                  <a:srgbClr val="00B0F0"/>
                </a:buClr>
                <a:buFont typeface="Arial" pitchFamily="34" charset="0"/>
                <a:buChar char="•"/>
                <a:defRPr sz="16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itchFamily="34" charset="0"/>
                  <a:ea typeface="+mn-ea"/>
                  <a:cs typeface="Arial" pitchFamily="34" charset="0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Clr>
                  <a:srgbClr val="00B0F0"/>
                </a:buClr>
                <a:buFont typeface="Arial" pitchFamily="34" charset="0"/>
                <a:buChar char="–"/>
                <a:defRPr sz="14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itchFamily="34" charset="0"/>
                  <a:ea typeface="+mn-ea"/>
                  <a:cs typeface="Arial" pitchFamily="34" charset="0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Clr>
                  <a:srgbClr val="00B0F0"/>
                </a:buClr>
                <a:buFont typeface="Arial" pitchFamily="34" charset="0"/>
                <a:buChar char="»"/>
                <a:defRPr sz="14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itchFamily="34" charset="0"/>
                  <a:ea typeface="+mn-ea"/>
                  <a:cs typeface="Arial" pitchFamily="34" charset="0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174625" indent="-174625"/>
              <a:r>
                <a:rPr lang="en-US" sz="1800" dirty="0" smtClean="0"/>
                <a:t>Mortality rate has barely budged over a decade</a:t>
              </a:r>
              <a:r>
                <a:rPr lang="en-US" sz="1800" baseline="30000" dirty="0"/>
                <a:t>8</a:t>
              </a:r>
            </a:p>
          </p:txBody>
        </p:sp>
      </p:grpSp>
      <p:grpSp>
        <p:nvGrpSpPr>
          <p:cNvPr id="2" name="Group 1"/>
          <p:cNvGrpSpPr/>
          <p:nvPr/>
        </p:nvGrpSpPr>
        <p:grpSpPr>
          <a:xfrm>
            <a:off x="882374" y="1603352"/>
            <a:ext cx="7956826" cy="765152"/>
            <a:chOff x="882374" y="1603352"/>
            <a:chExt cx="7956826" cy="765152"/>
          </a:xfrm>
        </p:grpSpPr>
        <p:sp>
          <p:nvSpPr>
            <p:cNvPr id="21" name="Content Placeholder 1"/>
            <p:cNvSpPr txBox="1">
              <a:spLocks/>
            </p:cNvSpPr>
            <p:nvPr/>
          </p:nvSpPr>
          <p:spPr>
            <a:xfrm>
              <a:off x="1447800" y="1984352"/>
              <a:ext cx="6781800" cy="384152"/>
            </a:xfrm>
            <a:prstGeom prst="rect">
              <a:avLst/>
            </a:prstGeom>
          </p:spPr>
          <p:txBody>
            <a:bodyPr vert="horz" lIns="0" tIns="0" rIns="0" bIns="0" rtlCol="0">
              <a:noAutofit/>
            </a:bodyPr>
            <a:lstStyle>
              <a:lvl1pPr marL="173038" indent="-173038" algn="l" defTabSz="914400" rtl="0" eaLnBrk="1" latinLnBrk="0" hangingPunct="1">
                <a:spcBef>
                  <a:spcPct val="20000"/>
                </a:spcBef>
                <a:buClr>
                  <a:srgbClr val="00B0F0"/>
                </a:buClr>
                <a:buFont typeface="Arial" pitchFamily="34" charset="0"/>
                <a:buChar char="•"/>
                <a:defRPr sz="20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itchFamily="34" charset="0"/>
                  <a:ea typeface="+mn-ea"/>
                  <a:cs typeface="Arial" pitchFamily="34" charset="0"/>
                </a:defRPr>
              </a:lvl1pPr>
              <a:lvl2pPr marL="690563" indent="-233363" algn="l" defTabSz="914400" rtl="0" eaLnBrk="1" latinLnBrk="0" hangingPunct="1">
                <a:spcBef>
                  <a:spcPct val="20000"/>
                </a:spcBef>
                <a:buClr>
                  <a:srgbClr val="00B0F0"/>
                </a:buClr>
                <a:buFont typeface="Arial" pitchFamily="34" charset="0"/>
                <a:buChar char="–"/>
                <a:defRPr sz="18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itchFamily="34" charset="0"/>
                  <a:ea typeface="+mn-ea"/>
                  <a:cs typeface="Arial" pitchFamily="34" charset="0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Clr>
                  <a:srgbClr val="00B0F0"/>
                </a:buClr>
                <a:buFont typeface="Arial" pitchFamily="34" charset="0"/>
                <a:buChar char="•"/>
                <a:defRPr sz="16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itchFamily="34" charset="0"/>
                  <a:ea typeface="+mn-ea"/>
                  <a:cs typeface="Arial" pitchFamily="34" charset="0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Clr>
                  <a:srgbClr val="00B0F0"/>
                </a:buClr>
                <a:buFont typeface="Arial" pitchFamily="34" charset="0"/>
                <a:buChar char="–"/>
                <a:defRPr sz="14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itchFamily="34" charset="0"/>
                  <a:ea typeface="+mn-ea"/>
                  <a:cs typeface="Arial" pitchFamily="34" charset="0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Clr>
                  <a:srgbClr val="00B0F0"/>
                </a:buClr>
                <a:buFont typeface="Arial" pitchFamily="34" charset="0"/>
                <a:buChar char="»"/>
                <a:defRPr sz="14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itchFamily="34" charset="0"/>
                  <a:ea typeface="+mn-ea"/>
                  <a:cs typeface="Arial" pitchFamily="34" charset="0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174625" indent="-174625"/>
              <a:r>
                <a:rPr lang="en-US" sz="1800" dirty="0"/>
                <a:t>L</a:t>
              </a:r>
              <a:r>
                <a:rPr lang="en-US" sz="1800" dirty="0" smtClean="0"/>
                <a:t>ikely to increase to </a:t>
              </a:r>
              <a:r>
                <a:rPr lang="en-US" sz="1800" dirty="0"/>
                <a:t>8 million by </a:t>
              </a:r>
              <a:r>
                <a:rPr lang="en-US" sz="1800" dirty="0" smtClean="0"/>
                <a:t>2030</a:t>
              </a:r>
              <a:r>
                <a:rPr lang="en-US" sz="1800" baseline="30000" dirty="0" smtClean="0"/>
                <a:t>2</a:t>
              </a:r>
              <a:r>
                <a:rPr lang="en-US" sz="1800" dirty="0" smtClean="0"/>
                <a:t> </a:t>
              </a:r>
              <a:endParaRPr lang="en-US" sz="1800" dirty="0"/>
            </a:p>
          </p:txBody>
        </p:sp>
        <p:sp>
          <p:nvSpPr>
            <p:cNvPr id="23" name="Content Placeholder 1"/>
            <p:cNvSpPr txBox="1">
              <a:spLocks/>
            </p:cNvSpPr>
            <p:nvPr/>
          </p:nvSpPr>
          <p:spPr bwMode="gray">
            <a:xfrm>
              <a:off x="882374" y="1603352"/>
              <a:ext cx="7956826" cy="4540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vert="horz" wrap="square" lIns="79343" tIns="39673" rIns="79343" bIns="39673" numCol="1" anchor="t" anchorCtr="0" compatLnSpc="1">
              <a:prstTxWarp prst="textNoShape">
                <a:avLst/>
              </a:prstTxWarp>
              <a:noAutofit/>
            </a:bodyPr>
            <a:lstStyle>
              <a:lvl1pPr marL="233314" indent="-233314" algn="l" rtl="0" fontAlgn="base">
                <a:lnSpc>
                  <a:spcPct val="95000"/>
                </a:lnSpc>
                <a:spcBef>
                  <a:spcPct val="75000"/>
                </a:spcBef>
                <a:spcAft>
                  <a:spcPct val="0"/>
                </a:spcAft>
                <a:buClr>
                  <a:schemeClr val="accent1"/>
                </a:buClr>
                <a:buSzPct val="110000"/>
                <a:buFont typeface="Wingdings" pitchFamily="2" charset="2"/>
                <a:buChar char="§"/>
                <a:defRPr sz="24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98379" indent="-163479" algn="l" rtl="0" fontAlgn="base">
                <a:lnSpc>
                  <a:spcPct val="95000"/>
                </a:lnSpc>
                <a:spcBef>
                  <a:spcPct val="40000"/>
                </a:spcBef>
                <a:spcAft>
                  <a:spcPct val="0"/>
                </a:spcAft>
                <a:buClr>
                  <a:srgbClr val="917B69"/>
                </a:buClr>
                <a:buFont typeface="Arial" pitchFamily="34" charset="0"/>
                <a:buChar char="•"/>
                <a:defRPr sz="2000">
                  <a:solidFill>
                    <a:schemeClr val="tx1"/>
                  </a:solidFill>
                  <a:latin typeface="+mn-lt"/>
                </a:defRPr>
              </a:lvl2pPr>
              <a:lvl3pPr marL="577728" indent="-177762" algn="l" rtl="0" fontAlgn="base">
                <a:lnSpc>
                  <a:spcPct val="95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tx1"/>
                </a:buClr>
                <a:buFont typeface="Arial" pitchFamily="34" charset="0"/>
                <a:buChar char="-"/>
                <a:defRPr>
                  <a:solidFill>
                    <a:schemeClr val="tx1"/>
                  </a:solidFill>
                  <a:latin typeface="+mn-lt"/>
                </a:defRPr>
              </a:lvl3pPr>
              <a:lvl4pPr marL="752316" indent="-173001" algn="l" rtl="0" fontAlgn="base">
                <a:lnSpc>
                  <a:spcPct val="95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Font typeface="Arial" pitchFamily="34" charset="0"/>
                <a:buChar char="•"/>
                <a:defRPr sz="1600">
                  <a:solidFill>
                    <a:schemeClr val="tx1"/>
                  </a:solidFill>
                  <a:latin typeface="+mn-lt"/>
                </a:defRPr>
              </a:lvl4pPr>
              <a:lvl5pPr marL="917380" indent="-163479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sz="1400">
                  <a:solidFill>
                    <a:schemeClr val="tx1"/>
                  </a:solidFill>
                  <a:latin typeface="+mn-lt"/>
                </a:defRPr>
              </a:lvl5pPr>
              <a:lvl6pPr marL="1374484" indent="-163479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sz="1400">
                  <a:solidFill>
                    <a:schemeClr val="tx1"/>
                  </a:solidFill>
                  <a:latin typeface="+mn-lt"/>
                </a:defRPr>
              </a:lvl6pPr>
              <a:lvl7pPr marL="1831586" indent="-163479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sz="1400">
                  <a:solidFill>
                    <a:schemeClr val="tx1"/>
                  </a:solidFill>
                  <a:latin typeface="+mn-lt"/>
                </a:defRPr>
              </a:lvl7pPr>
              <a:lvl8pPr marL="2288690" indent="-163479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sz="1400">
                  <a:solidFill>
                    <a:schemeClr val="tx1"/>
                  </a:solidFill>
                  <a:latin typeface="+mn-lt"/>
                </a:defRPr>
              </a:lvl8pPr>
              <a:lvl9pPr marL="2745793" indent="-163479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sz="1400">
                  <a:solidFill>
                    <a:schemeClr val="tx1"/>
                  </a:solidFill>
                  <a:latin typeface="+mn-lt"/>
                </a:defRPr>
              </a:lvl9pPr>
            </a:lstStyle>
            <a:p>
              <a:pPr marL="0" indent="0">
                <a:buNone/>
              </a:pPr>
              <a:r>
                <a:rPr lang="en-US" b="1" kern="0" dirty="0" smtClean="0">
                  <a:solidFill>
                    <a:srgbClr val="C00000"/>
                  </a:solidFill>
                </a:rPr>
                <a:t>... </a:t>
              </a:r>
              <a:r>
                <a:rPr lang="en-US" b="1" kern="0" cap="all" dirty="0" smtClean="0">
                  <a:solidFill>
                    <a:srgbClr val="C00000"/>
                  </a:solidFill>
                </a:rPr>
                <a:t>affects 5.1 million</a:t>
              </a:r>
              <a:r>
                <a:rPr lang="en-US" b="1" kern="0" dirty="0" smtClean="0">
                  <a:solidFill>
                    <a:srgbClr val="C00000"/>
                  </a:solidFill>
                </a:rPr>
                <a:t> Americans</a:t>
              </a:r>
              <a:r>
                <a:rPr lang="en-US" sz="1800" kern="0" baseline="30000" dirty="0" smtClean="0">
                  <a:solidFill>
                    <a:srgbClr val="C00000"/>
                  </a:solidFill>
                </a:rPr>
                <a:t>1</a:t>
              </a:r>
              <a:endParaRPr lang="en-US" sz="1800" kern="0" baseline="30000" dirty="0">
                <a:solidFill>
                  <a:srgbClr val="C00000"/>
                </a:solidFill>
              </a:endParaRP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882374" y="3581400"/>
            <a:ext cx="7499626" cy="762000"/>
            <a:chOff x="882374" y="3352800"/>
            <a:chExt cx="7499626" cy="762000"/>
          </a:xfrm>
        </p:grpSpPr>
        <p:sp>
          <p:nvSpPr>
            <p:cNvPr id="24" name="Content Placeholder 1"/>
            <p:cNvSpPr txBox="1">
              <a:spLocks/>
            </p:cNvSpPr>
            <p:nvPr/>
          </p:nvSpPr>
          <p:spPr bwMode="gray">
            <a:xfrm>
              <a:off x="882374" y="3352800"/>
              <a:ext cx="7499626" cy="4540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vert="horz" wrap="square" lIns="79343" tIns="39673" rIns="79343" bIns="39673" numCol="1" anchor="t" anchorCtr="0" compatLnSpc="1">
              <a:prstTxWarp prst="textNoShape">
                <a:avLst/>
              </a:prstTxWarp>
              <a:noAutofit/>
            </a:bodyPr>
            <a:lstStyle>
              <a:lvl1pPr marL="233314" indent="-233314" algn="l" rtl="0" fontAlgn="base">
                <a:lnSpc>
                  <a:spcPct val="95000"/>
                </a:lnSpc>
                <a:spcBef>
                  <a:spcPct val="75000"/>
                </a:spcBef>
                <a:spcAft>
                  <a:spcPct val="0"/>
                </a:spcAft>
                <a:buClr>
                  <a:schemeClr val="accent1"/>
                </a:buClr>
                <a:buSzPct val="110000"/>
                <a:buFont typeface="Wingdings" pitchFamily="2" charset="2"/>
                <a:buChar char="§"/>
                <a:defRPr sz="24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98379" indent="-163479" algn="l" rtl="0" fontAlgn="base">
                <a:lnSpc>
                  <a:spcPct val="95000"/>
                </a:lnSpc>
                <a:spcBef>
                  <a:spcPct val="40000"/>
                </a:spcBef>
                <a:spcAft>
                  <a:spcPct val="0"/>
                </a:spcAft>
                <a:buClr>
                  <a:srgbClr val="917B69"/>
                </a:buClr>
                <a:buFont typeface="Arial" pitchFamily="34" charset="0"/>
                <a:buChar char="•"/>
                <a:defRPr sz="2000">
                  <a:solidFill>
                    <a:schemeClr val="tx1"/>
                  </a:solidFill>
                  <a:latin typeface="+mn-lt"/>
                </a:defRPr>
              </a:lvl2pPr>
              <a:lvl3pPr marL="577728" indent="-177762" algn="l" rtl="0" fontAlgn="base">
                <a:lnSpc>
                  <a:spcPct val="95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tx1"/>
                </a:buClr>
                <a:buFont typeface="Arial" pitchFamily="34" charset="0"/>
                <a:buChar char="-"/>
                <a:defRPr>
                  <a:solidFill>
                    <a:schemeClr val="tx1"/>
                  </a:solidFill>
                  <a:latin typeface="+mn-lt"/>
                </a:defRPr>
              </a:lvl3pPr>
              <a:lvl4pPr marL="752316" indent="-173001" algn="l" rtl="0" fontAlgn="base">
                <a:lnSpc>
                  <a:spcPct val="95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Font typeface="Arial" pitchFamily="34" charset="0"/>
                <a:buChar char="•"/>
                <a:defRPr sz="1600">
                  <a:solidFill>
                    <a:schemeClr val="tx1"/>
                  </a:solidFill>
                  <a:latin typeface="+mn-lt"/>
                </a:defRPr>
              </a:lvl4pPr>
              <a:lvl5pPr marL="917380" indent="-163479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sz="1400">
                  <a:solidFill>
                    <a:schemeClr val="tx1"/>
                  </a:solidFill>
                  <a:latin typeface="+mn-lt"/>
                </a:defRPr>
              </a:lvl5pPr>
              <a:lvl6pPr marL="1374484" indent="-163479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sz="1400">
                  <a:solidFill>
                    <a:schemeClr val="tx1"/>
                  </a:solidFill>
                  <a:latin typeface="+mn-lt"/>
                </a:defRPr>
              </a:lvl6pPr>
              <a:lvl7pPr marL="1831586" indent="-163479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sz="1400">
                  <a:solidFill>
                    <a:schemeClr val="tx1"/>
                  </a:solidFill>
                  <a:latin typeface="+mn-lt"/>
                </a:defRPr>
              </a:lvl7pPr>
              <a:lvl8pPr marL="2288690" indent="-163479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sz="1400">
                  <a:solidFill>
                    <a:schemeClr val="tx1"/>
                  </a:solidFill>
                  <a:latin typeface="+mn-lt"/>
                </a:defRPr>
              </a:lvl8pPr>
              <a:lvl9pPr marL="2745793" indent="-163479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sz="1400">
                  <a:solidFill>
                    <a:schemeClr val="tx1"/>
                  </a:solidFill>
                  <a:latin typeface="+mn-lt"/>
                </a:defRPr>
              </a:lvl9pPr>
            </a:lstStyle>
            <a:p>
              <a:pPr marL="347663" indent="-347663">
                <a:buNone/>
              </a:pPr>
              <a:r>
                <a:rPr lang="en-US" b="1" kern="0" dirty="0">
                  <a:solidFill>
                    <a:srgbClr val="C00000"/>
                  </a:solidFill>
                </a:rPr>
                <a:t>... </a:t>
              </a:r>
              <a:r>
                <a:rPr lang="en-US" b="1" kern="0" dirty="0" smtClean="0">
                  <a:solidFill>
                    <a:srgbClr val="C00000"/>
                  </a:solidFill>
                </a:rPr>
                <a:t>COSTS $24.7 BILLION in direct medical costs</a:t>
              </a:r>
              <a:endParaRPr lang="en-US" kern="0" baseline="30000" dirty="0">
                <a:solidFill>
                  <a:srgbClr val="C00000"/>
                </a:solidFill>
              </a:endParaRPr>
            </a:p>
          </p:txBody>
        </p:sp>
        <p:sp>
          <p:nvSpPr>
            <p:cNvPr id="25" name="Content Placeholder 1"/>
            <p:cNvSpPr txBox="1">
              <a:spLocks/>
            </p:cNvSpPr>
            <p:nvPr/>
          </p:nvSpPr>
          <p:spPr>
            <a:xfrm>
              <a:off x="1447800" y="3730648"/>
              <a:ext cx="6781800" cy="384152"/>
            </a:xfrm>
            <a:prstGeom prst="rect">
              <a:avLst/>
            </a:prstGeom>
          </p:spPr>
          <p:txBody>
            <a:bodyPr vert="horz" lIns="0" tIns="0" rIns="0" bIns="0" rtlCol="0">
              <a:noAutofit/>
            </a:bodyPr>
            <a:lstStyle>
              <a:lvl1pPr marL="173038" indent="-173038" algn="l" defTabSz="914400" rtl="0" eaLnBrk="1" latinLnBrk="0" hangingPunct="1">
                <a:spcBef>
                  <a:spcPct val="20000"/>
                </a:spcBef>
                <a:buClr>
                  <a:srgbClr val="00B0F0"/>
                </a:buClr>
                <a:buFont typeface="Arial" pitchFamily="34" charset="0"/>
                <a:buChar char="•"/>
                <a:defRPr sz="20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itchFamily="34" charset="0"/>
                  <a:ea typeface="+mn-ea"/>
                  <a:cs typeface="Arial" pitchFamily="34" charset="0"/>
                </a:defRPr>
              </a:lvl1pPr>
              <a:lvl2pPr marL="690563" indent="-233363" algn="l" defTabSz="914400" rtl="0" eaLnBrk="1" latinLnBrk="0" hangingPunct="1">
                <a:spcBef>
                  <a:spcPct val="20000"/>
                </a:spcBef>
                <a:buClr>
                  <a:srgbClr val="00B0F0"/>
                </a:buClr>
                <a:buFont typeface="Arial" pitchFamily="34" charset="0"/>
                <a:buChar char="–"/>
                <a:defRPr sz="18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itchFamily="34" charset="0"/>
                  <a:ea typeface="+mn-ea"/>
                  <a:cs typeface="Arial" pitchFamily="34" charset="0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Clr>
                  <a:srgbClr val="00B0F0"/>
                </a:buClr>
                <a:buFont typeface="Arial" pitchFamily="34" charset="0"/>
                <a:buChar char="•"/>
                <a:defRPr sz="16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itchFamily="34" charset="0"/>
                  <a:ea typeface="+mn-ea"/>
                  <a:cs typeface="Arial" pitchFamily="34" charset="0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Clr>
                  <a:srgbClr val="00B0F0"/>
                </a:buClr>
                <a:buFont typeface="Arial" pitchFamily="34" charset="0"/>
                <a:buChar char="–"/>
                <a:defRPr sz="14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itchFamily="34" charset="0"/>
                  <a:ea typeface="+mn-ea"/>
                  <a:cs typeface="Arial" pitchFamily="34" charset="0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Clr>
                  <a:srgbClr val="00B0F0"/>
                </a:buClr>
                <a:buFont typeface="Arial" pitchFamily="34" charset="0"/>
                <a:buChar char="»"/>
                <a:defRPr sz="14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itchFamily="34" charset="0"/>
                  <a:ea typeface="+mn-ea"/>
                  <a:cs typeface="Arial" pitchFamily="34" charset="0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174625" indent="-174625"/>
              <a:r>
                <a:rPr lang="en-US" sz="1800" dirty="0" smtClean="0"/>
                <a:t>Projected to grow to $77.7 billion by 2030</a:t>
              </a:r>
              <a:r>
                <a:rPr lang="en-US" sz="1800" baseline="30000" dirty="0"/>
                <a:t>5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4941857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152400"/>
            <a:ext cx="8458200" cy="1143000"/>
          </a:xfrm>
        </p:spPr>
        <p:txBody>
          <a:bodyPr>
            <a:noAutofit/>
          </a:bodyPr>
          <a:lstStyle/>
          <a:p>
            <a:r>
              <a:rPr lang="en-US" sz="2400" b="1" dirty="0" smtClean="0"/>
              <a:t>Current AHF treatment options largely </a:t>
            </a:r>
            <a:r>
              <a:rPr lang="en-US" sz="2400" b="1" dirty="0"/>
              <a:t>unchanged </a:t>
            </a:r>
            <a:r>
              <a:rPr lang="en-US" sz="2400" dirty="0"/>
              <a:t>from the </a:t>
            </a:r>
            <a:r>
              <a:rPr lang="en-US" sz="2400" cap="none" dirty="0" smtClean="0"/>
              <a:t>1970s</a:t>
            </a:r>
            <a:r>
              <a:rPr lang="en-US" sz="2400" cap="none" baseline="30000" dirty="0" smtClean="0"/>
              <a:t>1</a:t>
            </a:r>
            <a:endParaRPr lang="en-US" sz="2400" cap="none" baseline="30000" dirty="0"/>
          </a:p>
        </p:txBody>
      </p:sp>
      <p:sp>
        <p:nvSpPr>
          <p:cNvPr id="16" name="Slide Number Placeholder 5"/>
          <p:cNvSpPr txBox="1">
            <a:spLocks/>
          </p:cNvSpPr>
          <p:nvPr/>
        </p:nvSpPr>
        <p:spPr>
          <a:xfrm>
            <a:off x="7010400" y="6553200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0DAECCE7-E02D-4B4C-9E77-C4245ED592E7}" type="slidenum">
              <a:rPr lang="en-US" sz="1000" smtClean="0">
                <a:latin typeface="Arial" pitchFamily="34" charset="0"/>
                <a:cs typeface="Arial" pitchFamily="34" charset="0"/>
              </a:rPr>
              <a:pPr algn="r"/>
              <a:t>12</a:t>
            </a:fld>
            <a:endParaRPr lang="en-US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TextBox 71"/>
          <p:cNvSpPr txBox="1">
            <a:spLocks noChangeArrowheads="1"/>
          </p:cNvSpPr>
          <p:nvPr/>
        </p:nvSpPr>
        <p:spPr bwMode="auto">
          <a:xfrm>
            <a:off x="152400" y="6687951"/>
            <a:ext cx="8763000" cy="1700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31244" anchor="b">
            <a:spAutoFit/>
          </a:bodyPr>
          <a:lstStyle>
            <a:lvl1pPr eaLnBrk="0" hangingPunct="0">
              <a:defRPr sz="1200">
                <a:solidFill>
                  <a:srgbClr val="000000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1200">
                <a:solidFill>
                  <a:srgbClr val="000000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1200">
                <a:solidFill>
                  <a:srgbClr val="000000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1200">
                <a:solidFill>
                  <a:srgbClr val="000000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1200">
                <a:solidFill>
                  <a:srgbClr val="000000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de-CH" sz="900" dirty="0" smtClean="0">
                <a:solidFill>
                  <a:schemeClr val="tx1"/>
                </a:solidFill>
              </a:rPr>
              <a:t>1. </a:t>
            </a:r>
            <a:r>
              <a:rPr lang="da-DK" sz="900" dirty="0" smtClean="0"/>
              <a:t>Felker </a:t>
            </a:r>
            <a:r>
              <a:rPr lang="da-DK" sz="900" dirty="0"/>
              <a:t>et al. Circ Heart Fail 2010;3:314–25 </a:t>
            </a:r>
            <a:endParaRPr lang="en-US" sz="900" dirty="0">
              <a:solidFill>
                <a:schemeClr val="tx1"/>
              </a:solidFill>
            </a:endParaRPr>
          </a:p>
        </p:txBody>
      </p:sp>
      <p:sp>
        <p:nvSpPr>
          <p:cNvPr id="23" name="TextBox 3"/>
          <p:cNvSpPr txBox="1">
            <a:spLocks noChangeArrowheads="1"/>
          </p:cNvSpPr>
          <p:nvPr/>
        </p:nvSpPr>
        <p:spPr bwMode="auto">
          <a:xfrm>
            <a:off x="685800" y="1984176"/>
            <a:ext cx="15494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defRPr/>
            </a:pPr>
            <a:r>
              <a:rPr lang="en-US" sz="2000" b="1" dirty="0" smtClean="0">
                <a:solidFill>
                  <a:srgbClr val="C00000"/>
                </a:solidFill>
              </a:rPr>
              <a:t>Therapy</a:t>
            </a:r>
            <a:endParaRPr lang="en-US" sz="1800" dirty="0">
              <a:solidFill>
                <a:prstClr val="black"/>
              </a:solidFill>
            </a:endParaRPr>
          </a:p>
        </p:txBody>
      </p:sp>
      <p:sp>
        <p:nvSpPr>
          <p:cNvPr id="24" name="TextBox 3"/>
          <p:cNvSpPr txBox="1">
            <a:spLocks noChangeArrowheads="1"/>
          </p:cNvSpPr>
          <p:nvPr/>
        </p:nvSpPr>
        <p:spPr bwMode="auto">
          <a:xfrm>
            <a:off x="2616200" y="1676400"/>
            <a:ext cx="15494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defRPr/>
            </a:pPr>
            <a:r>
              <a:rPr lang="en-US" sz="2000" b="1" dirty="0" smtClean="0">
                <a:solidFill>
                  <a:srgbClr val="C00000"/>
                </a:solidFill>
              </a:rPr>
              <a:t>Relieves symptoms</a:t>
            </a:r>
            <a:endParaRPr lang="en-US" sz="1800" dirty="0">
              <a:solidFill>
                <a:prstClr val="black"/>
              </a:solidFill>
            </a:endParaRPr>
          </a:p>
        </p:txBody>
      </p:sp>
      <p:sp>
        <p:nvSpPr>
          <p:cNvPr id="26" name="TextBox 3"/>
          <p:cNvSpPr txBox="1">
            <a:spLocks noChangeArrowheads="1"/>
          </p:cNvSpPr>
          <p:nvPr/>
        </p:nvSpPr>
        <p:spPr bwMode="auto">
          <a:xfrm>
            <a:off x="4495800" y="1676400"/>
            <a:ext cx="1905001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defRPr/>
            </a:pPr>
            <a:r>
              <a:rPr lang="en-US" sz="2000" b="1" dirty="0" smtClean="0">
                <a:solidFill>
                  <a:srgbClr val="C00000"/>
                </a:solidFill>
              </a:rPr>
              <a:t>Reduces in-hospital WHF</a:t>
            </a:r>
            <a:endParaRPr lang="en-US" sz="1800" dirty="0">
              <a:solidFill>
                <a:prstClr val="black"/>
              </a:solidFill>
            </a:endParaRPr>
          </a:p>
        </p:txBody>
      </p:sp>
      <p:sp>
        <p:nvSpPr>
          <p:cNvPr id="27" name="TextBox 3"/>
          <p:cNvSpPr txBox="1">
            <a:spLocks noChangeArrowheads="1"/>
          </p:cNvSpPr>
          <p:nvPr/>
        </p:nvSpPr>
        <p:spPr bwMode="auto">
          <a:xfrm>
            <a:off x="6477000" y="1676400"/>
            <a:ext cx="1905001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defRPr/>
            </a:pPr>
            <a:r>
              <a:rPr lang="en-US" sz="2000" b="1" dirty="0" smtClean="0">
                <a:solidFill>
                  <a:srgbClr val="C00000"/>
                </a:solidFill>
              </a:rPr>
              <a:t>Prolongs survival</a:t>
            </a:r>
            <a:endParaRPr lang="en-US" sz="1800" dirty="0">
              <a:solidFill>
                <a:prstClr val="black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62000" y="2384286"/>
            <a:ext cx="756920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3"/>
          <p:cNvSpPr txBox="1">
            <a:spLocks noChangeArrowheads="1"/>
          </p:cNvSpPr>
          <p:nvPr/>
        </p:nvSpPr>
        <p:spPr bwMode="auto">
          <a:xfrm>
            <a:off x="685800" y="2667000"/>
            <a:ext cx="15494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defRPr/>
            </a:pPr>
            <a:r>
              <a:rPr lang="en-US" sz="2000" b="1" dirty="0" smtClean="0"/>
              <a:t>Diuretics</a:t>
            </a:r>
            <a:endParaRPr lang="en-US" sz="1800" dirty="0"/>
          </a:p>
        </p:txBody>
      </p:sp>
      <p:sp>
        <p:nvSpPr>
          <p:cNvPr id="29" name="TextBox 3"/>
          <p:cNvSpPr txBox="1">
            <a:spLocks noChangeArrowheads="1"/>
          </p:cNvSpPr>
          <p:nvPr/>
        </p:nvSpPr>
        <p:spPr bwMode="auto">
          <a:xfrm>
            <a:off x="685800" y="3562290"/>
            <a:ext cx="18288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defRPr/>
            </a:pPr>
            <a:r>
              <a:rPr lang="en-US" sz="2000" b="1" dirty="0" smtClean="0"/>
              <a:t>Vasodilators</a:t>
            </a:r>
            <a:endParaRPr lang="en-US" sz="1800" dirty="0"/>
          </a:p>
        </p:txBody>
      </p:sp>
      <p:sp>
        <p:nvSpPr>
          <p:cNvPr id="30" name="TextBox 3"/>
          <p:cNvSpPr txBox="1">
            <a:spLocks noChangeArrowheads="1"/>
          </p:cNvSpPr>
          <p:nvPr/>
        </p:nvSpPr>
        <p:spPr bwMode="auto">
          <a:xfrm>
            <a:off x="685800" y="4476690"/>
            <a:ext cx="18288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defRPr/>
            </a:pPr>
            <a:r>
              <a:rPr lang="en-US" sz="2000" b="1" dirty="0" smtClean="0"/>
              <a:t>Inotropes</a:t>
            </a:r>
            <a:endParaRPr lang="en-US" sz="1800" dirty="0"/>
          </a:p>
        </p:txBody>
      </p:sp>
      <p:pic>
        <p:nvPicPr>
          <p:cNvPr id="3174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1800" y="2447865"/>
            <a:ext cx="819150" cy="7697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1800" y="3301285"/>
            <a:ext cx="819150" cy="7697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1800" y="4215745"/>
            <a:ext cx="819150" cy="7697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748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79164" y="2447865"/>
            <a:ext cx="786636" cy="7866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79164" y="3328164"/>
            <a:ext cx="786636" cy="7866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79164" y="4215745"/>
            <a:ext cx="786636" cy="7866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36182" y="2447865"/>
            <a:ext cx="786636" cy="7866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36182" y="3328164"/>
            <a:ext cx="786636" cy="7866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36182" y="4215745"/>
            <a:ext cx="786636" cy="7866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8" name="Group 7"/>
          <p:cNvGrpSpPr/>
          <p:nvPr/>
        </p:nvGrpSpPr>
        <p:grpSpPr>
          <a:xfrm>
            <a:off x="533400" y="5227638"/>
            <a:ext cx="8153400" cy="1401762"/>
            <a:chOff x="533400" y="5227638"/>
            <a:chExt cx="8153400" cy="1401762"/>
          </a:xfrm>
        </p:grpSpPr>
        <p:sp>
          <p:nvSpPr>
            <p:cNvPr id="6" name="Rounded Rectangle 5"/>
            <p:cNvSpPr/>
            <p:nvPr/>
          </p:nvSpPr>
          <p:spPr>
            <a:xfrm>
              <a:off x="533400" y="5486400"/>
              <a:ext cx="8153400" cy="838200"/>
            </a:xfrm>
            <a:prstGeom prst="round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8" name="Content Placeholder 5"/>
            <p:cNvSpPr txBox="1">
              <a:spLocks/>
            </p:cNvSpPr>
            <p:nvPr/>
          </p:nvSpPr>
          <p:spPr>
            <a:xfrm>
              <a:off x="685800" y="5227638"/>
              <a:ext cx="7848600" cy="1401762"/>
            </a:xfrm>
            <a:prstGeom prst="rect">
              <a:avLst/>
            </a:prstGeom>
          </p:spPr>
          <p:txBody>
            <a:bodyPr vert="horz" lIns="0" tIns="0" rIns="0" bIns="0" rtlCol="0">
              <a:normAutofit/>
            </a:bodyPr>
            <a:lstStyle>
              <a:lvl1pPr marL="173038" indent="-173038" algn="l" defTabSz="914400" rtl="0" eaLnBrk="1" latinLnBrk="0" hangingPunct="1">
                <a:spcBef>
                  <a:spcPct val="20000"/>
                </a:spcBef>
                <a:buClr>
                  <a:srgbClr val="00B0F0"/>
                </a:buClr>
                <a:buFont typeface="Arial" pitchFamily="34" charset="0"/>
                <a:buChar char="•"/>
                <a:defRPr sz="20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itchFamily="34" charset="0"/>
                  <a:ea typeface="+mn-ea"/>
                  <a:cs typeface="Arial" pitchFamily="34" charset="0"/>
                </a:defRPr>
              </a:lvl1pPr>
              <a:lvl2pPr marL="690563" indent="-233363" algn="l" defTabSz="914400" rtl="0" eaLnBrk="1" latinLnBrk="0" hangingPunct="1">
                <a:spcBef>
                  <a:spcPct val="20000"/>
                </a:spcBef>
                <a:buClr>
                  <a:srgbClr val="00B0F0"/>
                </a:buClr>
                <a:buFont typeface="Arial" pitchFamily="34" charset="0"/>
                <a:buChar char="–"/>
                <a:defRPr sz="18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itchFamily="34" charset="0"/>
                  <a:ea typeface="+mn-ea"/>
                  <a:cs typeface="Arial" pitchFamily="34" charset="0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Clr>
                  <a:srgbClr val="00B0F0"/>
                </a:buClr>
                <a:buFont typeface="Arial" pitchFamily="34" charset="0"/>
                <a:buChar char="•"/>
                <a:defRPr sz="16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itchFamily="34" charset="0"/>
                  <a:ea typeface="+mn-ea"/>
                  <a:cs typeface="Arial" pitchFamily="34" charset="0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Clr>
                  <a:srgbClr val="00B0F0"/>
                </a:buClr>
                <a:buFont typeface="Arial" pitchFamily="34" charset="0"/>
                <a:buChar char="–"/>
                <a:defRPr sz="14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itchFamily="34" charset="0"/>
                  <a:ea typeface="+mn-ea"/>
                  <a:cs typeface="Arial" pitchFamily="34" charset="0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Clr>
                  <a:srgbClr val="00B0F0"/>
                </a:buClr>
                <a:buFont typeface="Arial" pitchFamily="34" charset="0"/>
                <a:buChar char="»"/>
                <a:defRPr sz="14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itchFamily="34" charset="0"/>
                  <a:ea typeface="+mn-ea"/>
                  <a:cs typeface="Arial" pitchFamily="34" charset="0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dirty="0" smtClean="0"/>
            </a:p>
            <a:p>
              <a:pPr marL="0" indent="0" algn="ctr">
                <a:buNone/>
              </a:pPr>
              <a:r>
                <a:rPr lang="en-US" b="1" dirty="0" smtClean="0">
                  <a:solidFill>
                    <a:schemeClr val="tx1"/>
                  </a:solidFill>
                </a:rPr>
                <a:t>Substantial </a:t>
              </a:r>
              <a:r>
                <a:rPr lang="en-US" b="1" dirty="0">
                  <a:solidFill>
                    <a:schemeClr val="tx1"/>
                  </a:solidFill>
                </a:rPr>
                <a:t>efforts in the last decade to develop improved </a:t>
              </a:r>
              <a:r>
                <a:rPr lang="en-US" b="1" dirty="0" smtClean="0">
                  <a:solidFill>
                    <a:schemeClr val="tx1"/>
                  </a:solidFill>
                </a:rPr>
                <a:t>AHF therapies </a:t>
              </a:r>
              <a:r>
                <a:rPr lang="en-US" b="1" dirty="0">
                  <a:solidFill>
                    <a:schemeClr val="tx1"/>
                  </a:solidFill>
                </a:rPr>
                <a:t>have yielded disappointing </a:t>
              </a:r>
              <a:r>
                <a:rPr lang="en-US" b="1" dirty="0" smtClean="0">
                  <a:solidFill>
                    <a:schemeClr val="tx1"/>
                  </a:solidFill>
                </a:rPr>
                <a:t>results</a:t>
              </a:r>
              <a:r>
                <a:rPr lang="en-US" b="1" baseline="30000" dirty="0" smtClean="0">
                  <a:solidFill>
                    <a:schemeClr val="tx1"/>
                  </a:solidFill>
                </a:rPr>
                <a:t>1</a:t>
              </a:r>
              <a:endParaRPr lang="en-US" b="1" cap="all" baseline="30000" dirty="0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57189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76200"/>
            <a:ext cx="9144000" cy="129540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Phase III Clinical trial data de</a:t>
            </a:r>
            <a:r>
              <a:rPr lang="en-US" sz="2400" dirty="0" smtClean="0">
                <a:solidFill>
                  <a:schemeClr val="tx2"/>
                </a:solidFill>
              </a:rPr>
              <a:t>monstrateS </a:t>
            </a:r>
            <a:r>
              <a:rPr lang="en-US" sz="2400" dirty="0" smtClean="0"/>
              <a:t>serelaxin significantly Improves treatment of AHF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5" name="Slide Number Placeholder 5"/>
          <p:cNvSpPr txBox="1">
            <a:spLocks/>
          </p:cNvSpPr>
          <p:nvPr/>
        </p:nvSpPr>
        <p:spPr>
          <a:xfrm>
            <a:off x="6955628" y="6489127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0DAECCE7-E02D-4B4C-9E77-C4245ED592E7}" type="slidenum">
              <a:rPr lang="en-US" sz="1000" smtClean="0">
                <a:latin typeface="Arial" pitchFamily="34" charset="0"/>
                <a:cs typeface="Arial" pitchFamily="34" charset="0"/>
              </a:rPr>
              <a:pPr algn="r"/>
              <a:t>13</a:t>
            </a:fld>
            <a:endParaRPr lang="en-US" sz="1000" dirty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598967" y="1828798"/>
            <a:ext cx="8284534" cy="4419602"/>
            <a:chOff x="598967" y="1904998"/>
            <a:chExt cx="8284534" cy="4419602"/>
          </a:xfrm>
        </p:grpSpPr>
        <p:sp>
          <p:nvSpPr>
            <p:cNvPr id="18" name="Rectangle 17"/>
            <p:cNvSpPr/>
            <p:nvPr/>
          </p:nvSpPr>
          <p:spPr>
            <a:xfrm>
              <a:off x="609600" y="3413934"/>
              <a:ext cx="3124200" cy="571501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7" name="Content Placeholder 2"/>
            <p:cNvSpPr txBox="1">
              <a:spLocks/>
            </p:cNvSpPr>
            <p:nvPr/>
          </p:nvSpPr>
          <p:spPr>
            <a:xfrm>
              <a:off x="4235301" y="1998928"/>
              <a:ext cx="4648200" cy="4162639"/>
            </a:xfrm>
            <a:prstGeom prst="rect">
              <a:avLst/>
            </a:prstGeom>
          </p:spPr>
          <p:txBody>
            <a:bodyPr vert="horz" lIns="0" tIns="0" rIns="0" bIns="0" rtlCol="0">
              <a:noAutofit/>
            </a:bodyPr>
            <a:lstStyle>
              <a:lvl1pPr marL="173038" indent="-173038" algn="l" defTabSz="914400" rtl="0" eaLnBrk="1" latinLnBrk="0" hangingPunct="1">
                <a:spcBef>
                  <a:spcPct val="20000"/>
                </a:spcBef>
                <a:buClr>
                  <a:srgbClr val="00B0F0"/>
                </a:buClr>
                <a:buFont typeface="Arial" pitchFamily="34" charset="0"/>
                <a:buChar char="•"/>
                <a:defRPr sz="20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itchFamily="34" charset="0"/>
                  <a:ea typeface="+mn-ea"/>
                  <a:cs typeface="Arial" pitchFamily="34" charset="0"/>
                </a:defRPr>
              </a:lvl1pPr>
              <a:lvl2pPr marL="690563" indent="-233363" algn="l" defTabSz="914400" rtl="0" eaLnBrk="1" latinLnBrk="0" hangingPunct="1">
                <a:spcBef>
                  <a:spcPct val="20000"/>
                </a:spcBef>
                <a:buClr>
                  <a:srgbClr val="00B0F0"/>
                </a:buClr>
                <a:buFont typeface="Arial" pitchFamily="34" charset="0"/>
                <a:buChar char="–"/>
                <a:defRPr sz="18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itchFamily="34" charset="0"/>
                  <a:ea typeface="+mn-ea"/>
                  <a:cs typeface="Arial" pitchFamily="34" charset="0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Clr>
                  <a:srgbClr val="00B0F0"/>
                </a:buClr>
                <a:buFont typeface="Arial" pitchFamily="34" charset="0"/>
                <a:buChar char="•"/>
                <a:defRPr sz="16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itchFamily="34" charset="0"/>
                  <a:ea typeface="+mn-ea"/>
                  <a:cs typeface="Arial" pitchFamily="34" charset="0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Clr>
                  <a:srgbClr val="00B0F0"/>
                </a:buClr>
                <a:buFont typeface="Arial" pitchFamily="34" charset="0"/>
                <a:buChar char="–"/>
                <a:defRPr sz="14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itchFamily="34" charset="0"/>
                  <a:ea typeface="+mn-ea"/>
                  <a:cs typeface="Arial" pitchFamily="34" charset="0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Clr>
                  <a:srgbClr val="00B0F0"/>
                </a:buClr>
                <a:buFont typeface="Arial" pitchFamily="34" charset="0"/>
                <a:buChar char="»"/>
                <a:defRPr sz="14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itchFamily="34" charset="0"/>
                  <a:ea typeface="+mn-ea"/>
                  <a:cs typeface="Arial" pitchFamily="34" charset="0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spcBef>
                  <a:spcPts val="0"/>
                </a:spcBef>
              </a:pPr>
              <a:r>
                <a:rPr lang="en-US" sz="1800" b="1" dirty="0" smtClean="0"/>
                <a:t>Rapid relief of </a:t>
              </a:r>
              <a:r>
                <a:rPr lang="en-US" sz="1800" b="1" dirty="0"/>
                <a:t>patient discomfort due to shortness of breath and </a:t>
              </a:r>
              <a:r>
                <a:rPr lang="en-US" sz="1800" b="1" dirty="0" smtClean="0"/>
                <a:t>congestion</a:t>
              </a:r>
            </a:p>
            <a:p>
              <a:pPr>
                <a:spcBef>
                  <a:spcPts val="0"/>
                </a:spcBef>
              </a:pPr>
              <a:endParaRPr lang="en-US" sz="1050" b="1" dirty="0" smtClean="0"/>
            </a:p>
            <a:p>
              <a:pPr>
                <a:spcBef>
                  <a:spcPts val="0"/>
                </a:spcBef>
              </a:pPr>
              <a:r>
                <a:rPr lang="en-US" sz="1800" b="1" dirty="0" smtClean="0"/>
                <a:t>Reduces </a:t>
              </a:r>
              <a:r>
                <a:rPr lang="en-US" sz="1800" b="1" dirty="0"/>
                <a:t>in-hospital </a:t>
              </a:r>
              <a:r>
                <a:rPr lang="en-US" sz="1800" b="1" dirty="0" smtClean="0"/>
                <a:t>worsening of heart failure</a:t>
              </a:r>
            </a:p>
            <a:p>
              <a:pPr>
                <a:spcBef>
                  <a:spcPts val="0"/>
                </a:spcBef>
              </a:pPr>
              <a:endParaRPr lang="en-US" sz="1800" b="1" dirty="0" smtClean="0"/>
            </a:p>
            <a:p>
              <a:pPr>
                <a:spcBef>
                  <a:spcPts val="0"/>
                </a:spcBef>
              </a:pPr>
              <a:r>
                <a:rPr lang="en-US" sz="1800" b="1" dirty="0" smtClean="0"/>
                <a:t>May protect heart and kidney tissue</a:t>
              </a:r>
            </a:p>
            <a:p>
              <a:pPr>
                <a:spcBef>
                  <a:spcPts val="0"/>
                </a:spcBef>
              </a:pPr>
              <a:endParaRPr lang="en-US" sz="2400" b="1" dirty="0" smtClean="0"/>
            </a:p>
            <a:p>
              <a:pPr>
                <a:spcBef>
                  <a:spcPts val="0"/>
                </a:spcBef>
              </a:pPr>
              <a:r>
                <a:rPr lang="en-US" sz="1800" b="1" dirty="0" smtClean="0"/>
                <a:t>Could potentially lower the cost burden of heart failure</a:t>
              </a:r>
            </a:p>
            <a:p>
              <a:pPr>
                <a:spcBef>
                  <a:spcPts val="0"/>
                </a:spcBef>
              </a:pPr>
              <a:endParaRPr lang="en-US" sz="1600" b="1" dirty="0"/>
            </a:p>
            <a:p>
              <a:pPr>
                <a:spcBef>
                  <a:spcPts val="0"/>
                </a:spcBef>
              </a:pPr>
              <a:r>
                <a:rPr lang="en-US" sz="1800" b="1" dirty="0"/>
                <a:t>May help </a:t>
              </a:r>
              <a:r>
                <a:rPr lang="en-US" sz="1800" b="1" dirty="0" smtClean="0"/>
                <a:t>reduce heart </a:t>
              </a:r>
              <a:r>
                <a:rPr lang="en-US" sz="1800" b="1" dirty="0"/>
                <a:t>failure mortality</a:t>
              </a:r>
            </a:p>
            <a:p>
              <a:pPr>
                <a:spcBef>
                  <a:spcPts val="0"/>
                </a:spcBef>
              </a:pPr>
              <a:endParaRPr lang="en-US" sz="2800" b="1" dirty="0" smtClean="0"/>
            </a:p>
            <a:p>
              <a:pPr>
                <a:spcBef>
                  <a:spcPts val="0"/>
                </a:spcBef>
              </a:pPr>
              <a:r>
                <a:rPr lang="en-US" sz="1800" b="1" dirty="0" smtClean="0"/>
                <a:t>Safe acute heart failure treatment option</a:t>
              </a:r>
            </a:p>
          </p:txBody>
        </p:sp>
        <p:sp>
          <p:nvSpPr>
            <p:cNvPr id="3" name="Rectangle 2"/>
            <p:cNvSpPr/>
            <p:nvPr/>
          </p:nvSpPr>
          <p:spPr>
            <a:xfrm>
              <a:off x="609600" y="4884170"/>
              <a:ext cx="3124200" cy="6096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9" name="Content Placeholder 2"/>
            <p:cNvSpPr txBox="1">
              <a:spLocks/>
            </p:cNvSpPr>
            <p:nvPr/>
          </p:nvSpPr>
          <p:spPr>
            <a:xfrm>
              <a:off x="609600" y="4972497"/>
              <a:ext cx="2971800" cy="762000"/>
            </a:xfrm>
            <a:prstGeom prst="rect">
              <a:avLst/>
            </a:prstGeom>
          </p:spPr>
          <p:txBody>
            <a:bodyPr vert="horz" lIns="0" tIns="0" rIns="0" bIns="0" rtlCol="0">
              <a:noAutofit/>
            </a:bodyPr>
            <a:lstStyle>
              <a:lvl1pPr marL="173038" indent="-173038" algn="l" defTabSz="914400" rtl="0" eaLnBrk="1" latinLnBrk="0" hangingPunct="1">
                <a:spcBef>
                  <a:spcPct val="20000"/>
                </a:spcBef>
                <a:buClr>
                  <a:srgbClr val="00B0F0"/>
                </a:buClr>
                <a:buFont typeface="Arial" pitchFamily="34" charset="0"/>
                <a:buChar char="•"/>
                <a:defRPr sz="20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itchFamily="34" charset="0"/>
                  <a:ea typeface="+mn-ea"/>
                  <a:cs typeface="Arial" pitchFamily="34" charset="0"/>
                </a:defRPr>
              </a:lvl1pPr>
              <a:lvl2pPr marL="690563" indent="-233363" algn="l" defTabSz="914400" rtl="0" eaLnBrk="1" latinLnBrk="0" hangingPunct="1">
                <a:spcBef>
                  <a:spcPct val="20000"/>
                </a:spcBef>
                <a:buClr>
                  <a:srgbClr val="00B0F0"/>
                </a:buClr>
                <a:buFont typeface="Arial" pitchFamily="34" charset="0"/>
                <a:buChar char="–"/>
                <a:defRPr sz="18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itchFamily="34" charset="0"/>
                  <a:ea typeface="+mn-ea"/>
                  <a:cs typeface="Arial" pitchFamily="34" charset="0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Clr>
                  <a:srgbClr val="00B0F0"/>
                </a:buClr>
                <a:buFont typeface="Arial" pitchFamily="34" charset="0"/>
                <a:buChar char="•"/>
                <a:defRPr sz="16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itchFamily="34" charset="0"/>
                  <a:ea typeface="+mn-ea"/>
                  <a:cs typeface="Arial" pitchFamily="34" charset="0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Clr>
                  <a:srgbClr val="00B0F0"/>
                </a:buClr>
                <a:buFont typeface="Arial" pitchFamily="34" charset="0"/>
                <a:buChar char="–"/>
                <a:defRPr sz="14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itchFamily="34" charset="0"/>
                  <a:ea typeface="+mn-ea"/>
                  <a:cs typeface="Arial" pitchFamily="34" charset="0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Clr>
                  <a:srgbClr val="00B0F0"/>
                </a:buClr>
                <a:buFont typeface="Arial" pitchFamily="34" charset="0"/>
                <a:buChar char="»"/>
                <a:defRPr sz="14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itchFamily="34" charset="0"/>
                  <a:ea typeface="+mn-ea"/>
                  <a:cs typeface="Arial" pitchFamily="34" charset="0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122237" lvl="1" indent="0">
                <a:buNone/>
              </a:pPr>
              <a:r>
                <a:rPr lang="en-US" sz="1600" b="1" dirty="0" smtClean="0">
                  <a:solidFill>
                    <a:schemeClr val="bg1"/>
                  </a:solidFill>
                </a:rPr>
                <a:t>37</a:t>
              </a:r>
              <a:r>
                <a:rPr lang="en-US" sz="1600" b="1" dirty="0">
                  <a:solidFill>
                    <a:schemeClr val="bg1"/>
                  </a:solidFill>
                </a:rPr>
                <a:t>% reduction in CV and all-cause mortality at day </a:t>
              </a:r>
              <a:r>
                <a:rPr lang="en-US" sz="1600" b="1" dirty="0" smtClean="0">
                  <a:solidFill>
                    <a:schemeClr val="bg1"/>
                  </a:solidFill>
                </a:rPr>
                <a:t>180</a:t>
              </a:r>
              <a:endParaRPr lang="en-US" sz="1600" b="1" dirty="0">
                <a:solidFill>
                  <a:schemeClr val="bg1"/>
                </a:solidFill>
              </a:endParaRPr>
            </a:p>
          </p:txBody>
        </p:sp>
        <p:sp>
          <p:nvSpPr>
            <p:cNvPr id="20" name="Rectangle 19"/>
            <p:cNvSpPr/>
            <p:nvPr/>
          </p:nvSpPr>
          <p:spPr>
            <a:xfrm>
              <a:off x="609600" y="2695361"/>
              <a:ext cx="3124200" cy="6096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1" name="Content Placeholder 2"/>
            <p:cNvSpPr txBox="1">
              <a:spLocks/>
            </p:cNvSpPr>
            <p:nvPr/>
          </p:nvSpPr>
          <p:spPr>
            <a:xfrm>
              <a:off x="609600" y="2771561"/>
              <a:ext cx="3124200" cy="533400"/>
            </a:xfrm>
            <a:prstGeom prst="rect">
              <a:avLst/>
            </a:prstGeom>
          </p:spPr>
          <p:txBody>
            <a:bodyPr vert="horz" lIns="0" tIns="0" rIns="0" bIns="0" rtlCol="0">
              <a:noAutofit/>
            </a:bodyPr>
            <a:lstStyle>
              <a:lvl1pPr marL="173038" indent="-173038" algn="l" defTabSz="914400" rtl="0" eaLnBrk="1" latinLnBrk="0" hangingPunct="1">
                <a:spcBef>
                  <a:spcPct val="20000"/>
                </a:spcBef>
                <a:buClr>
                  <a:srgbClr val="00B0F0"/>
                </a:buClr>
                <a:buFont typeface="Arial" pitchFamily="34" charset="0"/>
                <a:buChar char="•"/>
                <a:defRPr sz="20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itchFamily="34" charset="0"/>
                  <a:ea typeface="+mn-ea"/>
                  <a:cs typeface="Arial" pitchFamily="34" charset="0"/>
                </a:defRPr>
              </a:lvl1pPr>
              <a:lvl2pPr marL="690563" indent="-233363" algn="l" defTabSz="914400" rtl="0" eaLnBrk="1" latinLnBrk="0" hangingPunct="1">
                <a:spcBef>
                  <a:spcPct val="20000"/>
                </a:spcBef>
                <a:buClr>
                  <a:srgbClr val="00B0F0"/>
                </a:buClr>
                <a:buFont typeface="Arial" pitchFamily="34" charset="0"/>
                <a:buChar char="–"/>
                <a:defRPr sz="18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itchFamily="34" charset="0"/>
                  <a:ea typeface="+mn-ea"/>
                  <a:cs typeface="Arial" pitchFamily="34" charset="0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Clr>
                  <a:srgbClr val="00B0F0"/>
                </a:buClr>
                <a:buFont typeface="Arial" pitchFamily="34" charset="0"/>
                <a:buChar char="•"/>
                <a:defRPr sz="16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itchFamily="34" charset="0"/>
                  <a:ea typeface="+mn-ea"/>
                  <a:cs typeface="Arial" pitchFamily="34" charset="0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Clr>
                  <a:srgbClr val="00B0F0"/>
                </a:buClr>
                <a:buFont typeface="Arial" pitchFamily="34" charset="0"/>
                <a:buChar char="–"/>
                <a:defRPr sz="14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itchFamily="34" charset="0"/>
                  <a:ea typeface="+mn-ea"/>
                  <a:cs typeface="Arial" pitchFamily="34" charset="0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Clr>
                  <a:srgbClr val="00B0F0"/>
                </a:buClr>
                <a:buFont typeface="Arial" pitchFamily="34" charset="0"/>
                <a:buChar char="»"/>
                <a:defRPr sz="14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itchFamily="34" charset="0"/>
                  <a:ea typeface="+mn-ea"/>
                  <a:cs typeface="Arial" pitchFamily="34" charset="0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122237" lvl="1" indent="0">
                <a:buNone/>
              </a:pPr>
              <a:r>
                <a:rPr lang="en-US" sz="1600" b="1" dirty="0" smtClean="0">
                  <a:solidFill>
                    <a:schemeClr val="bg1"/>
                  </a:solidFill>
                </a:rPr>
                <a:t>47% reduction in rate of </a:t>
              </a:r>
              <a:r>
                <a:rPr lang="en-US" sz="1600" b="1" dirty="0">
                  <a:solidFill>
                    <a:schemeClr val="bg1"/>
                  </a:solidFill>
                </a:rPr>
                <a:t>worsening </a:t>
              </a:r>
              <a:r>
                <a:rPr lang="en-US" sz="1600" b="1" dirty="0" smtClean="0">
                  <a:solidFill>
                    <a:schemeClr val="bg1"/>
                  </a:solidFill>
                </a:rPr>
                <a:t>of heart failure</a:t>
              </a:r>
              <a:endParaRPr lang="en-US" sz="1600" b="1" dirty="0">
                <a:solidFill>
                  <a:schemeClr val="bg1"/>
                </a:solidFill>
              </a:endParaRPr>
            </a:p>
          </p:txBody>
        </p:sp>
        <p:sp>
          <p:nvSpPr>
            <p:cNvPr id="22" name="Rectangle 21"/>
            <p:cNvSpPr/>
            <p:nvPr/>
          </p:nvSpPr>
          <p:spPr>
            <a:xfrm>
              <a:off x="609600" y="4104167"/>
              <a:ext cx="3124200" cy="6096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3" name="Content Placeholder 2"/>
            <p:cNvSpPr txBox="1">
              <a:spLocks/>
            </p:cNvSpPr>
            <p:nvPr/>
          </p:nvSpPr>
          <p:spPr>
            <a:xfrm>
              <a:off x="609600" y="4180366"/>
              <a:ext cx="2971800" cy="533401"/>
            </a:xfrm>
            <a:prstGeom prst="rect">
              <a:avLst/>
            </a:prstGeom>
          </p:spPr>
          <p:txBody>
            <a:bodyPr vert="horz" lIns="0" tIns="0" rIns="0" bIns="0" rtlCol="0">
              <a:noAutofit/>
            </a:bodyPr>
            <a:lstStyle>
              <a:lvl1pPr marL="173038" indent="-173038" algn="l" defTabSz="914400" rtl="0" eaLnBrk="1" latinLnBrk="0" hangingPunct="1">
                <a:spcBef>
                  <a:spcPct val="20000"/>
                </a:spcBef>
                <a:buClr>
                  <a:srgbClr val="00B0F0"/>
                </a:buClr>
                <a:buFont typeface="Arial" pitchFamily="34" charset="0"/>
                <a:buChar char="•"/>
                <a:defRPr sz="20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itchFamily="34" charset="0"/>
                  <a:ea typeface="+mn-ea"/>
                  <a:cs typeface="Arial" pitchFamily="34" charset="0"/>
                </a:defRPr>
              </a:lvl1pPr>
              <a:lvl2pPr marL="690563" indent="-233363" algn="l" defTabSz="914400" rtl="0" eaLnBrk="1" latinLnBrk="0" hangingPunct="1">
                <a:spcBef>
                  <a:spcPct val="20000"/>
                </a:spcBef>
                <a:buClr>
                  <a:srgbClr val="00B0F0"/>
                </a:buClr>
                <a:buFont typeface="Arial" pitchFamily="34" charset="0"/>
                <a:buChar char="–"/>
                <a:defRPr sz="18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itchFamily="34" charset="0"/>
                  <a:ea typeface="+mn-ea"/>
                  <a:cs typeface="Arial" pitchFamily="34" charset="0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Clr>
                  <a:srgbClr val="00B0F0"/>
                </a:buClr>
                <a:buFont typeface="Arial" pitchFamily="34" charset="0"/>
                <a:buChar char="•"/>
                <a:defRPr sz="16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itchFamily="34" charset="0"/>
                  <a:ea typeface="+mn-ea"/>
                  <a:cs typeface="Arial" pitchFamily="34" charset="0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Clr>
                  <a:srgbClr val="00B0F0"/>
                </a:buClr>
                <a:buFont typeface="Arial" pitchFamily="34" charset="0"/>
                <a:buChar char="–"/>
                <a:defRPr sz="14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itchFamily="34" charset="0"/>
                  <a:ea typeface="+mn-ea"/>
                  <a:cs typeface="Arial" pitchFamily="34" charset="0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Clr>
                  <a:srgbClr val="00B0F0"/>
                </a:buClr>
                <a:buFont typeface="Arial" pitchFamily="34" charset="0"/>
                <a:buChar char="»"/>
                <a:defRPr sz="14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itchFamily="34" charset="0"/>
                  <a:ea typeface="+mn-ea"/>
                  <a:cs typeface="Arial" pitchFamily="34" charset="0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122237" lvl="1" indent="0">
                <a:buNone/>
              </a:pPr>
              <a:r>
                <a:rPr lang="en-US" sz="1600" b="1" dirty="0">
                  <a:solidFill>
                    <a:schemeClr val="bg1"/>
                  </a:solidFill>
                </a:rPr>
                <a:t>0.9 day reduction in hospital length of stay</a:t>
              </a:r>
            </a:p>
          </p:txBody>
        </p:sp>
        <p:sp>
          <p:nvSpPr>
            <p:cNvPr id="24" name="Rectangle 23"/>
            <p:cNvSpPr/>
            <p:nvPr/>
          </p:nvSpPr>
          <p:spPr>
            <a:xfrm>
              <a:off x="609600" y="1933361"/>
              <a:ext cx="3124200" cy="6858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5" name="Content Placeholder 2"/>
            <p:cNvSpPr txBox="1">
              <a:spLocks/>
            </p:cNvSpPr>
            <p:nvPr/>
          </p:nvSpPr>
          <p:spPr>
            <a:xfrm>
              <a:off x="598967" y="2009561"/>
              <a:ext cx="3124200" cy="609600"/>
            </a:xfrm>
            <a:prstGeom prst="rect">
              <a:avLst/>
            </a:prstGeom>
          </p:spPr>
          <p:txBody>
            <a:bodyPr vert="horz" lIns="0" tIns="0" rIns="0" bIns="0" rtlCol="0">
              <a:noAutofit/>
            </a:bodyPr>
            <a:lstStyle>
              <a:lvl1pPr marL="173038" indent="-173038" algn="l" defTabSz="914400" rtl="0" eaLnBrk="1" latinLnBrk="0" hangingPunct="1">
                <a:spcBef>
                  <a:spcPct val="20000"/>
                </a:spcBef>
                <a:buClr>
                  <a:srgbClr val="00B0F0"/>
                </a:buClr>
                <a:buFont typeface="Arial" pitchFamily="34" charset="0"/>
                <a:buChar char="•"/>
                <a:defRPr sz="20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itchFamily="34" charset="0"/>
                  <a:ea typeface="+mn-ea"/>
                  <a:cs typeface="Arial" pitchFamily="34" charset="0"/>
                </a:defRPr>
              </a:lvl1pPr>
              <a:lvl2pPr marL="690563" indent="-233363" algn="l" defTabSz="914400" rtl="0" eaLnBrk="1" latinLnBrk="0" hangingPunct="1">
                <a:spcBef>
                  <a:spcPct val="20000"/>
                </a:spcBef>
                <a:buClr>
                  <a:srgbClr val="00B0F0"/>
                </a:buClr>
                <a:buFont typeface="Arial" pitchFamily="34" charset="0"/>
                <a:buChar char="–"/>
                <a:defRPr sz="18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itchFamily="34" charset="0"/>
                  <a:ea typeface="+mn-ea"/>
                  <a:cs typeface="Arial" pitchFamily="34" charset="0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Clr>
                  <a:srgbClr val="00B0F0"/>
                </a:buClr>
                <a:buFont typeface="Arial" pitchFamily="34" charset="0"/>
                <a:buChar char="•"/>
                <a:defRPr sz="16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itchFamily="34" charset="0"/>
                  <a:ea typeface="+mn-ea"/>
                  <a:cs typeface="Arial" pitchFamily="34" charset="0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Clr>
                  <a:srgbClr val="00B0F0"/>
                </a:buClr>
                <a:buFont typeface="Arial" pitchFamily="34" charset="0"/>
                <a:buChar char="–"/>
                <a:defRPr sz="14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itchFamily="34" charset="0"/>
                  <a:ea typeface="+mn-ea"/>
                  <a:cs typeface="Arial" pitchFamily="34" charset="0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Clr>
                  <a:srgbClr val="00B0F0"/>
                </a:buClr>
                <a:buFont typeface="Arial" pitchFamily="34" charset="0"/>
                <a:buChar char="»"/>
                <a:defRPr sz="14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itchFamily="34" charset="0"/>
                  <a:ea typeface="+mn-ea"/>
                  <a:cs typeface="Arial" pitchFamily="34" charset="0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122237" lvl="1" indent="0">
                <a:buNone/>
              </a:pPr>
              <a:r>
                <a:rPr lang="en-US" sz="1600" b="1" dirty="0">
                  <a:solidFill>
                    <a:schemeClr val="bg1"/>
                  </a:solidFill>
                </a:rPr>
                <a:t>19.4% improvement in </a:t>
              </a:r>
              <a:r>
                <a:rPr lang="en-US" sz="1600" b="1" dirty="0" smtClean="0">
                  <a:solidFill>
                    <a:schemeClr val="bg1"/>
                  </a:solidFill>
                </a:rPr>
                <a:t>dyspnea (shortness of breath)</a:t>
              </a:r>
              <a:endParaRPr lang="en-US" sz="1600" dirty="0">
                <a:solidFill>
                  <a:schemeClr val="bg1"/>
                </a:solidFill>
              </a:endParaRPr>
            </a:p>
          </p:txBody>
        </p:sp>
        <p:sp>
          <p:nvSpPr>
            <p:cNvPr id="26" name="Rectangle 25"/>
            <p:cNvSpPr/>
            <p:nvPr/>
          </p:nvSpPr>
          <p:spPr>
            <a:xfrm>
              <a:off x="609600" y="5638800"/>
              <a:ext cx="3124200" cy="6096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7" name="Content Placeholder 2"/>
            <p:cNvSpPr txBox="1">
              <a:spLocks/>
            </p:cNvSpPr>
            <p:nvPr/>
          </p:nvSpPr>
          <p:spPr>
            <a:xfrm>
              <a:off x="609600" y="5715000"/>
              <a:ext cx="3124200" cy="609600"/>
            </a:xfrm>
            <a:prstGeom prst="rect">
              <a:avLst/>
            </a:prstGeom>
          </p:spPr>
          <p:txBody>
            <a:bodyPr vert="horz" lIns="0" tIns="0" rIns="0" bIns="0" rtlCol="0">
              <a:noAutofit/>
            </a:bodyPr>
            <a:lstStyle>
              <a:lvl1pPr marL="173038" indent="-173038" algn="l" defTabSz="914400" rtl="0" eaLnBrk="1" latinLnBrk="0" hangingPunct="1">
                <a:spcBef>
                  <a:spcPct val="20000"/>
                </a:spcBef>
                <a:buClr>
                  <a:srgbClr val="00B0F0"/>
                </a:buClr>
                <a:buFont typeface="Arial" pitchFamily="34" charset="0"/>
                <a:buChar char="•"/>
                <a:defRPr sz="20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itchFamily="34" charset="0"/>
                  <a:ea typeface="+mn-ea"/>
                  <a:cs typeface="Arial" pitchFamily="34" charset="0"/>
                </a:defRPr>
              </a:lvl1pPr>
              <a:lvl2pPr marL="690563" indent="-233363" algn="l" defTabSz="914400" rtl="0" eaLnBrk="1" latinLnBrk="0" hangingPunct="1">
                <a:spcBef>
                  <a:spcPct val="20000"/>
                </a:spcBef>
                <a:buClr>
                  <a:srgbClr val="00B0F0"/>
                </a:buClr>
                <a:buFont typeface="Arial" pitchFamily="34" charset="0"/>
                <a:buChar char="–"/>
                <a:defRPr sz="18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itchFamily="34" charset="0"/>
                  <a:ea typeface="+mn-ea"/>
                  <a:cs typeface="Arial" pitchFamily="34" charset="0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Clr>
                  <a:srgbClr val="00B0F0"/>
                </a:buClr>
                <a:buFont typeface="Arial" pitchFamily="34" charset="0"/>
                <a:buChar char="•"/>
                <a:defRPr sz="16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itchFamily="34" charset="0"/>
                  <a:ea typeface="+mn-ea"/>
                  <a:cs typeface="Arial" pitchFamily="34" charset="0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Clr>
                  <a:srgbClr val="00B0F0"/>
                </a:buClr>
                <a:buFont typeface="Arial" pitchFamily="34" charset="0"/>
                <a:buChar char="–"/>
                <a:defRPr sz="14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itchFamily="34" charset="0"/>
                  <a:ea typeface="+mn-ea"/>
                  <a:cs typeface="Arial" pitchFamily="34" charset="0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Clr>
                  <a:srgbClr val="00B0F0"/>
                </a:buClr>
                <a:buFont typeface="Arial" pitchFamily="34" charset="0"/>
                <a:buChar char="»"/>
                <a:defRPr sz="14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itchFamily="34" charset="0"/>
                  <a:ea typeface="+mn-ea"/>
                  <a:cs typeface="Arial" pitchFamily="34" charset="0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122237" lvl="1" indent="0">
                <a:buNone/>
              </a:pPr>
              <a:r>
                <a:rPr lang="en-US" sz="1600" b="1" dirty="0" smtClean="0">
                  <a:solidFill>
                    <a:schemeClr val="bg1"/>
                  </a:solidFill>
                </a:rPr>
                <a:t>Similar adverse events as placebo treatment group</a:t>
              </a:r>
              <a:endParaRPr lang="en-US" sz="1600" b="1" dirty="0">
                <a:solidFill>
                  <a:schemeClr val="bg1"/>
                </a:solidFill>
              </a:endParaRPr>
            </a:p>
          </p:txBody>
        </p:sp>
        <p:sp>
          <p:nvSpPr>
            <p:cNvPr id="28" name="Isosceles Triangle 27"/>
            <p:cNvSpPr/>
            <p:nvPr/>
          </p:nvSpPr>
          <p:spPr>
            <a:xfrm rot="5400000">
              <a:off x="1792120" y="3893819"/>
              <a:ext cx="4343401" cy="36576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6" name="Content Placeholder 2"/>
            <p:cNvSpPr txBox="1">
              <a:spLocks/>
            </p:cNvSpPr>
            <p:nvPr/>
          </p:nvSpPr>
          <p:spPr>
            <a:xfrm>
              <a:off x="609600" y="3417491"/>
              <a:ext cx="2971800" cy="571501"/>
            </a:xfrm>
            <a:prstGeom prst="rect">
              <a:avLst/>
            </a:prstGeom>
          </p:spPr>
          <p:txBody>
            <a:bodyPr vert="horz" lIns="0" tIns="0" rIns="0" bIns="0" rtlCol="0" anchor="ctr">
              <a:noAutofit/>
            </a:bodyPr>
            <a:lstStyle>
              <a:lvl1pPr marL="173038" indent="-173038" algn="l" defTabSz="914400" rtl="0" eaLnBrk="1" latinLnBrk="0" hangingPunct="1">
                <a:spcBef>
                  <a:spcPct val="20000"/>
                </a:spcBef>
                <a:buClr>
                  <a:srgbClr val="00B0F0"/>
                </a:buClr>
                <a:buFont typeface="Arial" pitchFamily="34" charset="0"/>
                <a:buChar char="•"/>
                <a:defRPr sz="20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itchFamily="34" charset="0"/>
                  <a:ea typeface="+mn-ea"/>
                  <a:cs typeface="Arial" pitchFamily="34" charset="0"/>
                </a:defRPr>
              </a:lvl1pPr>
              <a:lvl2pPr marL="690563" indent="-233363" algn="l" defTabSz="914400" rtl="0" eaLnBrk="1" latinLnBrk="0" hangingPunct="1">
                <a:spcBef>
                  <a:spcPct val="20000"/>
                </a:spcBef>
                <a:buClr>
                  <a:srgbClr val="00B0F0"/>
                </a:buClr>
                <a:buFont typeface="Arial" pitchFamily="34" charset="0"/>
                <a:buChar char="–"/>
                <a:defRPr sz="18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itchFamily="34" charset="0"/>
                  <a:ea typeface="+mn-ea"/>
                  <a:cs typeface="Arial" pitchFamily="34" charset="0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Clr>
                  <a:srgbClr val="00B0F0"/>
                </a:buClr>
                <a:buFont typeface="Arial" pitchFamily="34" charset="0"/>
                <a:buChar char="•"/>
                <a:defRPr sz="16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itchFamily="34" charset="0"/>
                  <a:ea typeface="+mn-ea"/>
                  <a:cs typeface="Arial" pitchFamily="34" charset="0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Clr>
                  <a:srgbClr val="00B0F0"/>
                </a:buClr>
                <a:buFont typeface="Arial" pitchFamily="34" charset="0"/>
                <a:buChar char="–"/>
                <a:defRPr sz="14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itchFamily="34" charset="0"/>
                  <a:ea typeface="+mn-ea"/>
                  <a:cs typeface="Arial" pitchFamily="34" charset="0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Clr>
                  <a:srgbClr val="00B0F0"/>
                </a:buClr>
                <a:buFont typeface="Arial" pitchFamily="34" charset="0"/>
                <a:buChar char="»"/>
                <a:defRPr sz="14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itchFamily="34" charset="0"/>
                  <a:ea typeface="+mn-ea"/>
                  <a:cs typeface="Arial" pitchFamily="34" charset="0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122237" lvl="1" indent="0">
                <a:buNone/>
              </a:pPr>
              <a:r>
                <a:rPr lang="en-US" sz="1600" b="1" dirty="0" smtClean="0">
                  <a:solidFill>
                    <a:schemeClr val="bg1"/>
                  </a:solidFill>
                </a:rPr>
                <a:t>Reduction of biomarkers indicative of organ damage</a:t>
              </a:r>
              <a:endParaRPr lang="en-US" sz="1600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57065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124200"/>
            <a:ext cx="7772400" cy="1362075"/>
          </a:xfrm>
        </p:spPr>
        <p:txBody>
          <a:bodyPr/>
          <a:lstStyle/>
          <a:p>
            <a:r>
              <a:rPr lang="en-US" dirty="0" smtClean="0"/>
              <a:t>Backup Slides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2004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REASANZ™ (Serelaxin</a:t>
            </a:r>
            <a:r>
              <a:rPr lang="en-US" dirty="0" smtClean="0"/>
              <a:t>) Overview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990600" y="1646237"/>
            <a:ext cx="7696200" cy="4525963"/>
          </a:xfrm>
          <a:prstGeom prst="rect">
            <a:avLst/>
          </a:prstGeom>
        </p:spPr>
        <p:txBody>
          <a:bodyPr>
            <a:normAutofit/>
          </a:bodyPr>
          <a:lstStyle>
            <a:lvl1pPr marL="173038" indent="-173038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Arial" pitchFamily="34" charset="0"/>
              <a:buChar char="•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690563" indent="-233363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Arial" pitchFamily="34" charset="0"/>
              <a:buChar char="–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Arial" pitchFamily="34" charset="0"/>
              <a:buChar char="•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Arial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Arial" pitchFamily="34" charset="0"/>
              <a:buChar char="»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u="sng" dirty="0" smtClean="0"/>
              <a:t>Indication</a:t>
            </a:r>
            <a:r>
              <a:rPr lang="en-US" dirty="0" smtClean="0"/>
              <a:t>: </a:t>
            </a:r>
            <a:r>
              <a:rPr lang="en-US" dirty="0"/>
              <a:t>Serelaxin is a recombinant form of </a:t>
            </a:r>
            <a:r>
              <a:rPr lang="en-US" dirty="0" smtClean="0"/>
              <a:t>relaxin-2 hormone indicated to improve the symptoms of acute </a:t>
            </a:r>
            <a:r>
              <a:rPr lang="en-US" dirty="0"/>
              <a:t>heart </a:t>
            </a:r>
            <a:r>
              <a:rPr lang="en-US" dirty="0" smtClean="0"/>
              <a:t>failure through reduction of the rate of worsening of heart failure</a:t>
            </a:r>
          </a:p>
          <a:p>
            <a:pPr>
              <a:spcBef>
                <a:spcPts val="1800"/>
              </a:spcBef>
            </a:pPr>
            <a:r>
              <a:rPr lang="en-US" b="1" u="sng" dirty="0" smtClean="0"/>
              <a:t>Administration</a:t>
            </a:r>
            <a:r>
              <a:rPr lang="en-US" dirty="0" smtClean="0"/>
              <a:t>: Intravenous infusion via a </a:t>
            </a:r>
            <a:r>
              <a:rPr lang="en-US" dirty="0"/>
              <a:t>peripheral </a:t>
            </a:r>
            <a:r>
              <a:rPr lang="en-US" dirty="0" smtClean="0"/>
              <a:t>vein over </a:t>
            </a:r>
            <a:r>
              <a:rPr lang="en-US" dirty="0"/>
              <a:t>a 48-hour period in the inpatient hospital setting.</a:t>
            </a:r>
          </a:p>
          <a:p>
            <a:pPr>
              <a:spcBef>
                <a:spcPts val="1800"/>
              </a:spcBef>
            </a:pPr>
            <a:r>
              <a:rPr lang="en-US" b="1" u="sng" dirty="0" smtClean="0"/>
              <a:t>Dosing</a:t>
            </a:r>
            <a:r>
              <a:rPr lang="en-US" b="1" dirty="0" smtClean="0"/>
              <a:t>: </a:t>
            </a:r>
            <a:r>
              <a:rPr lang="en-US" dirty="0"/>
              <a:t>D</a:t>
            </a:r>
            <a:r>
              <a:rPr lang="en-US" dirty="0" smtClean="0"/>
              <a:t>osage </a:t>
            </a:r>
            <a:r>
              <a:rPr lang="en-US" dirty="0"/>
              <a:t>is based on body </a:t>
            </a:r>
            <a:r>
              <a:rPr lang="en-US" dirty="0" smtClean="0"/>
              <a:t>weight.  Two </a:t>
            </a:r>
            <a:r>
              <a:rPr lang="en-US" dirty="0"/>
              <a:t>consecutive infusions each of 24 hours duration should be administered at a constant infusion rate of 10 mL/hour</a:t>
            </a:r>
            <a:endParaRPr lang="en-US" b="1" u="sng" dirty="0"/>
          </a:p>
          <a:p>
            <a:pPr>
              <a:spcBef>
                <a:spcPts val="1800"/>
              </a:spcBef>
            </a:pPr>
            <a:r>
              <a:rPr lang="en-US" b="1" u="sng" dirty="0"/>
              <a:t>Packaging</a:t>
            </a:r>
            <a:r>
              <a:rPr lang="en-US" dirty="0" smtClean="0"/>
              <a:t>: Supplied </a:t>
            </a:r>
            <a:r>
              <a:rPr lang="en-US" dirty="0"/>
              <a:t>as a sterile, preservative-free solution for infusion (1 mg/mL). One vial of 3.5 mL contains 3.5 mg of serelaxin</a:t>
            </a:r>
          </a:p>
        </p:txBody>
      </p:sp>
      <p:sp>
        <p:nvSpPr>
          <p:cNvPr id="6" name="Slide Number Placeholder 5"/>
          <p:cNvSpPr txBox="1">
            <a:spLocks/>
          </p:cNvSpPr>
          <p:nvPr/>
        </p:nvSpPr>
        <p:spPr>
          <a:xfrm>
            <a:off x="7010400" y="6645275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0DAECCE7-E02D-4B4C-9E77-C4245ED592E7}" type="slidenum">
              <a:rPr lang="en-US" sz="1000" smtClean="0">
                <a:latin typeface="Arial" pitchFamily="34" charset="0"/>
                <a:cs typeface="Arial" pitchFamily="34" charset="0"/>
              </a:rPr>
              <a:pPr algn="r"/>
              <a:t>15</a:t>
            </a:fld>
            <a:endParaRPr lang="en-US" sz="10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88057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Diagnosis Codes Exist to describe serelaxin Target Patients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600" y="1447800"/>
            <a:ext cx="7696200" cy="4525963"/>
          </a:xfrm>
        </p:spPr>
        <p:txBody>
          <a:bodyPr>
            <a:normAutofit/>
          </a:bodyPr>
          <a:lstStyle/>
          <a:p>
            <a:r>
              <a:rPr lang="en-US" sz="1600" dirty="0"/>
              <a:t>AHF </a:t>
            </a:r>
            <a:r>
              <a:rPr lang="en-US" sz="1600" dirty="0" smtClean="0"/>
              <a:t>can be defined </a:t>
            </a:r>
            <a:r>
              <a:rPr lang="en-US" sz="1600" dirty="0"/>
              <a:t>as cases with any of seven HF ICD-9 diagnosis </a:t>
            </a:r>
            <a:r>
              <a:rPr lang="en-US" sz="1600" dirty="0" smtClean="0"/>
              <a:t>codes</a:t>
            </a:r>
          </a:p>
          <a:p>
            <a:endParaRPr lang="en-US" sz="1800" dirty="0"/>
          </a:p>
          <a:p>
            <a:endParaRPr lang="en-US" sz="1800" dirty="0" smtClean="0"/>
          </a:p>
          <a:p>
            <a:endParaRPr lang="en-US" sz="1800" dirty="0"/>
          </a:p>
          <a:p>
            <a:endParaRPr lang="en-US" sz="1800" dirty="0" smtClean="0"/>
          </a:p>
          <a:p>
            <a:endParaRPr lang="en-US" sz="1800" dirty="0"/>
          </a:p>
          <a:p>
            <a:endParaRPr lang="en-US" sz="1800" dirty="0" smtClean="0"/>
          </a:p>
          <a:p>
            <a:endParaRPr lang="en-US" sz="1800" dirty="0"/>
          </a:p>
          <a:p>
            <a:pPr marL="0" indent="0">
              <a:buNone/>
            </a:pPr>
            <a:endParaRPr lang="en-US" sz="1800" dirty="0" smtClean="0"/>
          </a:p>
          <a:p>
            <a:r>
              <a:rPr lang="en-US" sz="1600" dirty="0" smtClean="0"/>
              <a:t>Certain comorbidities are </a:t>
            </a:r>
            <a:r>
              <a:rPr lang="en-US" sz="1600" dirty="0"/>
              <a:t>prevalent among the </a:t>
            </a:r>
            <a:r>
              <a:rPr lang="en-US" sz="1600" dirty="0" smtClean="0"/>
              <a:t>AHF </a:t>
            </a:r>
            <a:r>
              <a:rPr lang="en-US" sz="1600" dirty="0"/>
              <a:t>population</a:t>
            </a:r>
          </a:p>
          <a:p>
            <a:endParaRPr lang="en-US" sz="1800" dirty="0"/>
          </a:p>
        </p:txBody>
      </p:sp>
      <p:graphicFrame>
        <p:nvGraphicFramePr>
          <p:cNvPr id="5" name="Group 30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27912147"/>
              </p:ext>
            </p:extLst>
          </p:nvPr>
        </p:nvGraphicFramePr>
        <p:xfrm>
          <a:off x="990600" y="1706880"/>
          <a:ext cx="7696200" cy="2560320"/>
        </p:xfrm>
        <a:graphic>
          <a:graphicData uri="http://schemas.openxmlformats.org/drawingml/2006/table">
            <a:tbl>
              <a:tblPr/>
              <a:tblGrid>
                <a:gridCol w="2065918"/>
                <a:gridCol w="5630282"/>
              </a:tblGrid>
              <a:tr h="30861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95000"/>
                        </a:spcBef>
                        <a:spcAft>
                          <a:spcPct val="0"/>
                        </a:spcAft>
                        <a:buClr>
                          <a:srgbClr val="FECC68"/>
                        </a:buClr>
                        <a:buSzPct val="85000"/>
                        <a:buFont typeface="Wingdings 2" pitchFamily="18" charset="2"/>
                        <a:buNone/>
                        <a:tabLst>
                          <a:tab pos="1143000" algn="l"/>
                        </a:tabLst>
                      </a:pPr>
                      <a:r>
                        <a:rPr kumimoji="0" lang="en-US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</a:rPr>
                        <a:t>ICD-9  Diagnosis</a:t>
                      </a:r>
                    </a:p>
                  </a:txBody>
                  <a:tcPr marL="93467" marR="93467" anchor="ctr"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A9F6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95000"/>
                        </a:spcBef>
                        <a:spcAft>
                          <a:spcPct val="0"/>
                        </a:spcAft>
                        <a:buClr>
                          <a:srgbClr val="FECC68"/>
                        </a:buClr>
                        <a:buSzPct val="85000"/>
                        <a:buFont typeface="Wingdings 2" pitchFamily="18" charset="2"/>
                        <a:buNone/>
                        <a:tabLst>
                          <a:tab pos="1143000" algn="l"/>
                        </a:tabLst>
                      </a:pPr>
                      <a:r>
                        <a:rPr kumimoji="0" lang="en-US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</a:rPr>
                        <a:t>Description</a:t>
                      </a:r>
                    </a:p>
                  </a:txBody>
                  <a:tcPr marL="93467" marR="93467" anchor="ctr"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A9F6"/>
                    </a:solidFill>
                  </a:tcPr>
                </a:tc>
              </a:tr>
              <a:tr h="30861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500" dirty="0" smtClean="0"/>
                        <a:t>428.10</a:t>
                      </a:r>
                      <a:endParaRPr lang="en-US" sz="1500" dirty="0"/>
                    </a:p>
                  </a:txBody>
                  <a:tcPr marL="93467" marR="93467" anchor="ctr">
                    <a:lnL cap="flat">
                      <a:noFill/>
                    </a:lnL>
                    <a:lnR w="19050" cap="flat" cmpd="sng" algn="ctr">
                      <a:solidFill>
                        <a:srgbClr val="003858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4E0E6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pPr marL="0" indent="0"/>
                      <a:r>
                        <a:rPr lang="en-US" sz="1500" dirty="0" smtClean="0"/>
                        <a:t>Left heart failure</a:t>
                      </a:r>
                      <a:endParaRPr lang="en-US" sz="1500" b="1" i="0" dirty="0" smtClean="0"/>
                    </a:p>
                  </a:txBody>
                  <a:tcPr marL="93467" marR="0">
                    <a:lnL w="19050" cap="flat" cmpd="sng" algn="ctr">
                      <a:solidFill>
                        <a:srgbClr val="003858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4E0E6"/>
                    </a:solidFill>
                  </a:tcPr>
                </a:tc>
              </a:tr>
              <a:tr h="30861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500" dirty="0" smtClean="0"/>
                        <a:t>428.21</a:t>
                      </a:r>
                      <a:endParaRPr lang="en-US" sz="1500" dirty="0"/>
                    </a:p>
                  </a:txBody>
                  <a:tcPr marL="93467" marR="93467" anchor="ctr">
                    <a:lnL cap="flat">
                      <a:noFill/>
                    </a:lnL>
                    <a:lnR w="19050" cap="flat" cmpd="sng" algn="ctr">
                      <a:solidFill>
                        <a:srgbClr val="003858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2"/>
                        </a:buClr>
                        <a:buSzPct val="85000"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en-US" sz="1500" dirty="0" smtClean="0"/>
                        <a:t>Acute systolic heart failure</a:t>
                      </a:r>
                      <a:endParaRPr lang="en-US" sz="1500" b="1" i="0" baseline="0" dirty="0" smtClean="0"/>
                    </a:p>
                  </a:txBody>
                  <a:tcPr marL="93467" marR="0">
                    <a:lnL w="19050" cap="flat" cmpd="sng" algn="ctr">
                      <a:solidFill>
                        <a:srgbClr val="003858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861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500" dirty="0" smtClean="0"/>
                        <a:t>428.23</a:t>
                      </a:r>
                      <a:endParaRPr lang="en-US" sz="1500" dirty="0"/>
                    </a:p>
                  </a:txBody>
                  <a:tcPr marL="93467" marR="93467" anchor="ctr">
                    <a:lnL cap="flat">
                      <a:noFill/>
                    </a:lnL>
                    <a:lnR w="19050" cap="flat" cmpd="sng" algn="ctr">
                      <a:solidFill>
                        <a:srgbClr val="003858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4E0E6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500" dirty="0" smtClean="0"/>
                        <a:t>Acute on chronic systolic heart failure</a:t>
                      </a:r>
                      <a:endParaRPr lang="en-US" sz="1500" b="1" dirty="0" smtClean="0"/>
                    </a:p>
                  </a:txBody>
                  <a:tcPr marL="93467" marR="0">
                    <a:lnL w="19050" cap="flat" cmpd="sng" algn="ctr">
                      <a:solidFill>
                        <a:srgbClr val="003858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4E0E6"/>
                    </a:solidFill>
                  </a:tcPr>
                </a:tc>
              </a:tr>
              <a:tr h="30861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500" dirty="0" smtClean="0"/>
                        <a:t>428.31</a:t>
                      </a:r>
                      <a:endParaRPr lang="en-US" sz="1500" dirty="0"/>
                    </a:p>
                  </a:txBody>
                  <a:tcPr marL="93467" marR="93467" anchor="ctr">
                    <a:lnL cap="flat">
                      <a:noFill/>
                    </a:lnL>
                    <a:lnR w="19050" cap="flat" cmpd="sng" algn="ctr">
                      <a:solidFill>
                        <a:srgbClr val="003858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500" dirty="0" smtClean="0"/>
                        <a:t>Acute diastolic heart failure</a:t>
                      </a:r>
                      <a:endParaRPr lang="en-US" sz="1500" b="1" dirty="0" smtClean="0"/>
                    </a:p>
                  </a:txBody>
                  <a:tcPr marL="93467" marR="0">
                    <a:lnL w="19050" cap="flat" cmpd="sng" algn="ctr">
                      <a:solidFill>
                        <a:srgbClr val="003858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861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500" dirty="0" smtClean="0"/>
                        <a:t>428.33</a:t>
                      </a:r>
                      <a:endParaRPr lang="en-US" sz="1500" dirty="0"/>
                    </a:p>
                  </a:txBody>
                  <a:tcPr marL="93467" marR="93467" anchor="ctr">
                    <a:lnL cap="flat">
                      <a:noFill/>
                    </a:lnL>
                    <a:lnR w="19050" cap="flat" cmpd="sng" algn="ctr">
                      <a:solidFill>
                        <a:srgbClr val="003858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4E0E6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500" dirty="0" smtClean="0"/>
                        <a:t>Acute on chronic diastolic heart failure</a:t>
                      </a:r>
                      <a:endParaRPr lang="en-US" sz="1500" b="1" dirty="0" smtClean="0"/>
                    </a:p>
                  </a:txBody>
                  <a:tcPr marL="93467" marR="0">
                    <a:lnL w="19050" cap="flat" cmpd="sng" algn="ctr">
                      <a:solidFill>
                        <a:srgbClr val="003858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4E0E6"/>
                    </a:solidFill>
                  </a:tcPr>
                </a:tc>
              </a:tr>
              <a:tr h="30861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500" dirty="0" smtClean="0"/>
                        <a:t>428.41</a:t>
                      </a:r>
                      <a:endParaRPr lang="en-US" sz="1500" dirty="0"/>
                    </a:p>
                  </a:txBody>
                  <a:tcPr marL="93467" marR="93467" anchor="ctr">
                    <a:lnL cap="flat">
                      <a:noFill/>
                    </a:lnL>
                    <a:lnR w="19050" cap="flat" cmpd="sng" algn="ctr">
                      <a:solidFill>
                        <a:srgbClr val="003858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500" dirty="0" smtClean="0"/>
                        <a:t>Acute combined systolic and diastolic heart failure </a:t>
                      </a:r>
                      <a:endParaRPr lang="en-US" sz="1500" b="1" dirty="0" smtClean="0"/>
                    </a:p>
                  </a:txBody>
                  <a:tcPr marL="93467" marR="0">
                    <a:lnL w="19050" cap="flat" cmpd="sng" algn="ctr">
                      <a:solidFill>
                        <a:srgbClr val="003858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861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500" dirty="0" smtClean="0"/>
                        <a:t>428.43</a:t>
                      </a:r>
                      <a:endParaRPr lang="en-US" sz="1500" dirty="0"/>
                    </a:p>
                  </a:txBody>
                  <a:tcPr marL="93467" marR="93467" anchor="ctr">
                    <a:lnL cap="flat">
                      <a:noFill/>
                    </a:lnL>
                    <a:lnR w="19050" cap="flat" cmpd="sng" algn="ctr">
                      <a:solidFill>
                        <a:srgbClr val="003858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4E0E6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500" dirty="0" smtClean="0"/>
                        <a:t>Acute on chronic combined systolic and diastolic heart failure</a:t>
                      </a:r>
                      <a:endParaRPr lang="en-US" sz="1500" b="1" dirty="0" smtClean="0"/>
                    </a:p>
                  </a:txBody>
                  <a:tcPr marL="93467" marR="0">
                    <a:lnL w="19050" cap="flat" cmpd="sng" algn="ctr">
                      <a:solidFill>
                        <a:srgbClr val="003858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4E0E6"/>
                    </a:solidFill>
                  </a:tcPr>
                </a:tc>
              </a:tr>
            </a:tbl>
          </a:graphicData>
        </a:graphic>
      </p:graphicFrame>
      <p:sp>
        <p:nvSpPr>
          <p:cNvPr id="6" name="Slide Number Placeholder 5"/>
          <p:cNvSpPr txBox="1">
            <a:spLocks/>
          </p:cNvSpPr>
          <p:nvPr/>
        </p:nvSpPr>
        <p:spPr>
          <a:xfrm>
            <a:off x="7010400" y="6645275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0DAECCE7-E02D-4B4C-9E77-C4245ED592E7}" type="slidenum">
              <a:rPr lang="en-US" sz="1000" smtClean="0">
                <a:latin typeface="Arial" pitchFamily="34" charset="0"/>
                <a:cs typeface="Arial" pitchFamily="34" charset="0"/>
              </a:rPr>
              <a:pPr algn="r"/>
              <a:t>16</a:t>
            </a:fld>
            <a:endParaRPr lang="en-US" sz="1000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7" name="Group 30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94870583"/>
              </p:ext>
            </p:extLst>
          </p:nvPr>
        </p:nvGraphicFramePr>
        <p:xfrm>
          <a:off x="990600" y="4724400"/>
          <a:ext cx="7696200" cy="1920240"/>
        </p:xfrm>
        <a:graphic>
          <a:graphicData uri="http://schemas.openxmlformats.org/drawingml/2006/table">
            <a:tbl>
              <a:tblPr/>
              <a:tblGrid>
                <a:gridCol w="3810000"/>
                <a:gridCol w="3886200"/>
              </a:tblGrid>
              <a:tr h="3048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95000"/>
                        </a:spcBef>
                        <a:spcAft>
                          <a:spcPct val="0"/>
                        </a:spcAft>
                        <a:buClr>
                          <a:srgbClr val="FECC68"/>
                        </a:buClr>
                        <a:buSzPct val="85000"/>
                        <a:buFont typeface="Wingdings 2" pitchFamily="18" charset="2"/>
                        <a:buNone/>
                        <a:tabLst>
                          <a:tab pos="1143000" algn="l"/>
                        </a:tabLst>
                      </a:pPr>
                      <a:r>
                        <a:rPr kumimoji="0" lang="en-US" sz="15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ea typeface=""/>
                          <a:cs typeface=""/>
                        </a:rPr>
                        <a:t>Most Prevalent</a:t>
                      </a:r>
                      <a:endParaRPr kumimoji="0" lang="en-US" sz="15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itchFamily="34" charset="0"/>
                        <a:ea typeface=""/>
                        <a:cs typeface=""/>
                      </a:endParaRPr>
                    </a:p>
                  </a:txBody>
                  <a:tcPr anchor="b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A9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95000"/>
                        </a:spcBef>
                        <a:spcAft>
                          <a:spcPct val="0"/>
                        </a:spcAft>
                        <a:buClr>
                          <a:srgbClr val="FECC68"/>
                        </a:buClr>
                        <a:buSzPct val="85000"/>
                        <a:buFont typeface="Wingdings 2" pitchFamily="18" charset="2"/>
                        <a:buNone/>
                        <a:tabLst>
                          <a:tab pos="1143000" algn="l"/>
                        </a:tabLst>
                      </a:pPr>
                      <a:r>
                        <a:rPr kumimoji="0" lang="en-US" sz="15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ea typeface=""/>
                          <a:cs typeface=""/>
                        </a:rPr>
                        <a:t>Least Prevalent</a:t>
                      </a:r>
                      <a:endParaRPr kumimoji="0" lang="en-US" sz="15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itchFamily="34" charset="0"/>
                        <a:ea typeface=""/>
                        <a:cs typeface=""/>
                      </a:endParaRPr>
                    </a:p>
                  </a:txBody>
                  <a:tcPr anchor="b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A9F6"/>
                    </a:solidFill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indent="0" algn="l" defTabSz="914400" rtl="0" eaLnBrk="1" latinLnBrk="0" hangingPunct="1"/>
                      <a:r>
                        <a:rPr lang="en-US" sz="1500" kern="1200" dirty="0" smtClean="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rPr>
                        <a:t>Renal Insufficiency </a:t>
                      </a:r>
                      <a:endParaRPr lang="en-US" sz="1500" kern="1200" dirty="0">
                        <a:solidFill>
                          <a:schemeClr val="tx1"/>
                        </a:solidFill>
                        <a:latin typeface="Arial"/>
                        <a:ea typeface=""/>
                        <a:cs typeface=""/>
                      </a:endParaRPr>
                    </a:p>
                  </a:txBody>
                  <a:tcPr anchor="b">
                    <a:lnL cap="flat">
                      <a:noFill/>
                    </a:lnL>
                    <a:lnR w="19050" cap="flat" cmpd="sng" algn="ctr">
                      <a:solidFill>
                        <a:srgbClr val="003858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4E0E6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 defTabSz="914400" rtl="0" eaLnBrk="1" latinLnBrk="0" hangingPunct="1"/>
                      <a:r>
                        <a:rPr lang="en-US" sz="1500" kern="1200" dirty="0" smtClean="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rPr>
                        <a:t>Cardiac valvular Disease </a:t>
                      </a:r>
                      <a:endParaRPr lang="en-US" sz="1500" kern="1200" dirty="0">
                        <a:solidFill>
                          <a:schemeClr val="tx1"/>
                        </a:solidFill>
                        <a:latin typeface="Arial"/>
                        <a:ea typeface=""/>
                        <a:cs typeface=""/>
                      </a:endParaRPr>
                    </a:p>
                  </a:txBody>
                  <a:tcPr anchor="b">
                    <a:lnL w="19050" cap="flat" cmpd="sng" algn="ctr">
                      <a:solidFill>
                        <a:srgbClr val="003858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4E0E6"/>
                    </a:solidFill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indent="0" algn="l" defTabSz="914400" rtl="0" eaLnBrk="1" latinLnBrk="0" hangingPunct="1"/>
                      <a:r>
                        <a:rPr lang="en-US" sz="1500" kern="1200" dirty="0" smtClean="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rPr>
                        <a:t>Diabetes Mellitus </a:t>
                      </a:r>
                      <a:endParaRPr lang="en-US" sz="1500" kern="1200" dirty="0">
                        <a:solidFill>
                          <a:schemeClr val="tx1"/>
                        </a:solidFill>
                        <a:latin typeface="Arial"/>
                        <a:ea typeface=""/>
                        <a:cs typeface=""/>
                      </a:endParaRPr>
                    </a:p>
                  </a:txBody>
                  <a:tcPr anchor="b">
                    <a:lnL cap="flat">
                      <a:noFill/>
                    </a:lnL>
                    <a:lnR w="19050" cap="flat" cmpd="sng" algn="ctr">
                      <a:solidFill>
                        <a:srgbClr val="003858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l" defTabSz="914400" rtl="0" eaLnBrk="1" latinLnBrk="0" hangingPunct="1"/>
                      <a:r>
                        <a:rPr lang="en-US" sz="1500" kern="1200" dirty="0" smtClean="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rPr>
                        <a:t>Chronic Lung Disease </a:t>
                      </a:r>
                      <a:endParaRPr lang="en-US" sz="1500" kern="1200" dirty="0">
                        <a:solidFill>
                          <a:schemeClr val="tx1"/>
                        </a:solidFill>
                        <a:latin typeface="Arial"/>
                        <a:ea typeface=""/>
                        <a:cs typeface=""/>
                      </a:endParaRPr>
                    </a:p>
                  </a:txBody>
                  <a:tcPr anchor="b">
                    <a:lnL w="19050" cap="flat" cmpd="sng" algn="ctr">
                      <a:solidFill>
                        <a:srgbClr val="003858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indent="0" algn="l" defTabSz="914400" rtl="0" eaLnBrk="1" latinLnBrk="0" hangingPunct="1"/>
                      <a:r>
                        <a:rPr lang="en-US" sz="1500" kern="1200" dirty="0" smtClean="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rPr>
                        <a:t>Ischemic Heart Disease </a:t>
                      </a:r>
                      <a:endParaRPr lang="en-US" sz="1500" kern="1200" dirty="0">
                        <a:solidFill>
                          <a:schemeClr val="tx1"/>
                        </a:solidFill>
                        <a:latin typeface="Arial"/>
                        <a:ea typeface=""/>
                        <a:cs typeface=""/>
                      </a:endParaRPr>
                    </a:p>
                  </a:txBody>
                  <a:tcPr anchor="b">
                    <a:lnL cap="flat">
                      <a:noFill/>
                    </a:lnL>
                    <a:lnR w="19050" cap="flat" cmpd="sng" algn="ctr">
                      <a:solidFill>
                        <a:srgbClr val="003858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4E0E6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 defTabSz="914400" rtl="0" eaLnBrk="1" latinLnBrk="0" hangingPunct="1"/>
                      <a:r>
                        <a:rPr lang="en-US" sz="1500" kern="1200" dirty="0" smtClean="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rPr>
                        <a:t>Stroke </a:t>
                      </a:r>
                      <a:endParaRPr lang="en-US" sz="1500" kern="1200" dirty="0">
                        <a:solidFill>
                          <a:schemeClr val="tx1"/>
                        </a:solidFill>
                        <a:latin typeface="Arial"/>
                        <a:ea typeface=""/>
                        <a:cs typeface=""/>
                      </a:endParaRPr>
                    </a:p>
                  </a:txBody>
                  <a:tcPr anchor="b">
                    <a:lnL w="19050" cap="flat" cmpd="sng" algn="ctr">
                      <a:solidFill>
                        <a:srgbClr val="003858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4E0E6"/>
                    </a:solidFill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indent="0" algn="l" defTabSz="914400" rtl="0" eaLnBrk="1" latinLnBrk="0" hangingPunct="1"/>
                      <a:r>
                        <a:rPr lang="en-US" sz="1500" kern="1200" dirty="0" smtClean="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rPr>
                        <a:t>Hyperlipidemia </a:t>
                      </a:r>
                      <a:endParaRPr lang="en-US" sz="1500" kern="1200" dirty="0">
                        <a:solidFill>
                          <a:schemeClr val="tx1"/>
                        </a:solidFill>
                        <a:latin typeface="Arial"/>
                        <a:ea typeface=""/>
                        <a:cs typeface=""/>
                      </a:endParaRPr>
                    </a:p>
                  </a:txBody>
                  <a:tcPr anchor="b">
                    <a:lnL cap="flat">
                      <a:noFill/>
                    </a:lnL>
                    <a:lnR w="19050" cap="flat" cmpd="sng" algn="ctr">
                      <a:solidFill>
                        <a:srgbClr val="003858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l" defTabSz="914400" rtl="0" eaLnBrk="1" latinLnBrk="0" hangingPunct="1"/>
                      <a:r>
                        <a:rPr lang="en-US" sz="1500" kern="1200" dirty="0" smtClean="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rPr>
                        <a:t>Anemia </a:t>
                      </a:r>
                      <a:endParaRPr lang="en-US" sz="1500" kern="1200" dirty="0">
                        <a:solidFill>
                          <a:schemeClr val="tx1"/>
                        </a:solidFill>
                        <a:latin typeface="Arial"/>
                        <a:ea typeface=""/>
                        <a:cs typeface=""/>
                      </a:endParaRPr>
                    </a:p>
                  </a:txBody>
                  <a:tcPr anchor="b">
                    <a:lnL w="19050" cap="flat" cmpd="sng" algn="ctr">
                      <a:solidFill>
                        <a:srgbClr val="003858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500" kern="1200" dirty="0" smtClean="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rPr>
                        <a:t>Atrial Fibrillation/Flutter</a:t>
                      </a:r>
                    </a:p>
                  </a:txBody>
                  <a:tcPr anchor="b">
                    <a:lnL cap="flat">
                      <a:noFill/>
                    </a:lnL>
                    <a:lnR w="19050" cap="flat" cmpd="sng" algn="ctr">
                      <a:solidFill>
                        <a:srgbClr val="003858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4E0E6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 defTabSz="914400" rtl="0" eaLnBrk="1" latinLnBrk="0" hangingPunct="1"/>
                      <a:endParaRPr lang="en-US" sz="1500" kern="1200" dirty="0">
                        <a:solidFill>
                          <a:schemeClr val="tx1"/>
                        </a:solidFill>
                        <a:latin typeface="Arial"/>
                        <a:ea typeface=""/>
                        <a:cs typeface=""/>
                      </a:endParaRPr>
                    </a:p>
                  </a:txBody>
                  <a:tcPr anchor="b">
                    <a:lnL w="19050" cap="flat" cmpd="sng" algn="ctr">
                      <a:solidFill>
                        <a:srgbClr val="003858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4E0E6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90622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600200" y="1981200"/>
            <a:ext cx="6172200" cy="9144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52600" y="2057400"/>
            <a:ext cx="5867400" cy="4525963"/>
          </a:xfrm>
        </p:spPr>
        <p:txBody>
          <a:bodyPr>
            <a:normAutofit/>
          </a:bodyPr>
          <a:lstStyle/>
          <a:p>
            <a:r>
              <a:rPr lang="en-US" sz="2400" b="1" dirty="0" smtClean="0">
                <a:solidFill>
                  <a:schemeClr val="tx1"/>
                </a:solidFill>
              </a:rPr>
              <a:t>Request for unique procedure code for serelaxin IV administration </a:t>
            </a:r>
          </a:p>
          <a:p>
            <a:endParaRPr lang="en-US" sz="2400" dirty="0" smtClean="0"/>
          </a:p>
          <a:p>
            <a:r>
              <a:rPr lang="en-US" sz="2400" dirty="0" smtClean="0"/>
              <a:t>Addressing unmet needs in Acute Heart Failure, through serelaxin</a:t>
            </a:r>
            <a:endParaRPr lang="en-US" sz="2400" dirty="0"/>
          </a:p>
        </p:txBody>
      </p:sp>
      <p:sp>
        <p:nvSpPr>
          <p:cNvPr id="5" name="Slide Number Placeholder 5"/>
          <p:cNvSpPr txBox="1">
            <a:spLocks/>
          </p:cNvSpPr>
          <p:nvPr/>
        </p:nvSpPr>
        <p:spPr>
          <a:xfrm>
            <a:off x="7010400" y="6645275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0DAECCE7-E02D-4B4C-9E77-C4245ED592E7}" type="slidenum">
              <a:rPr lang="en-US" sz="1000" smtClean="0">
                <a:latin typeface="Arial" pitchFamily="34" charset="0"/>
                <a:cs typeface="Arial" pitchFamily="34" charset="0"/>
              </a:rPr>
              <a:pPr algn="r"/>
              <a:t>2</a:t>
            </a:fld>
            <a:endParaRPr lang="en-US" sz="10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71841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ed Rectangle 7"/>
          <p:cNvSpPr/>
          <p:nvPr/>
        </p:nvSpPr>
        <p:spPr>
          <a:xfrm>
            <a:off x="228600" y="5638800"/>
            <a:ext cx="8663940" cy="762000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04455"/>
            <a:ext cx="8610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Serelaxin – </a:t>
            </a:r>
            <a:r>
              <a:rPr lang="en-US" dirty="0"/>
              <a:t>a significant clinical improvement for treatment of acute heart failure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600201"/>
            <a:ext cx="7696200" cy="3886199"/>
          </a:xfrm>
        </p:spPr>
        <p:txBody>
          <a:bodyPr>
            <a:normAutofit lnSpcReduction="10000"/>
          </a:bodyPr>
          <a:lstStyle/>
          <a:p>
            <a:r>
              <a:rPr lang="en-US" sz="1900" b="1" dirty="0" smtClean="0"/>
              <a:t>Significant unmet needs exist in heart failure </a:t>
            </a:r>
            <a:r>
              <a:rPr lang="en-US" sz="1900" dirty="0" smtClean="0"/>
              <a:t>– growing condition with high, unchanged mortality rate over a decade</a:t>
            </a:r>
            <a:endParaRPr lang="en-US" sz="1900" dirty="0"/>
          </a:p>
          <a:p>
            <a:endParaRPr lang="en-US" sz="1900" dirty="0" smtClean="0"/>
          </a:p>
          <a:p>
            <a:r>
              <a:rPr lang="en-US" sz="1900" b="1" dirty="0" smtClean="0"/>
              <a:t>Serelaxin – 48 hr </a:t>
            </a:r>
            <a:r>
              <a:rPr lang="en-US" sz="1900" b="1" dirty="0"/>
              <a:t>IV infusion </a:t>
            </a:r>
            <a:r>
              <a:rPr lang="en-US" sz="1900" dirty="0" smtClean="0"/>
              <a:t>to </a:t>
            </a:r>
            <a:r>
              <a:rPr lang="en-US" sz="1900" dirty="0"/>
              <a:t>improve the symptoms of acute heart failure through </a:t>
            </a:r>
            <a:r>
              <a:rPr lang="en-US" sz="1900" dirty="0" smtClean="0"/>
              <a:t>reduction of rate </a:t>
            </a:r>
            <a:r>
              <a:rPr lang="en-US" sz="1900" dirty="0"/>
              <a:t>of worsening </a:t>
            </a:r>
            <a:r>
              <a:rPr lang="en-US" sz="1900" dirty="0" smtClean="0"/>
              <a:t>of heart </a:t>
            </a:r>
            <a:r>
              <a:rPr lang="en-US" sz="1900" dirty="0"/>
              <a:t>failure</a:t>
            </a:r>
          </a:p>
          <a:p>
            <a:endParaRPr lang="en-US" sz="1900" dirty="0" smtClean="0"/>
          </a:p>
          <a:p>
            <a:r>
              <a:rPr lang="en-US" sz="1900" b="1" dirty="0" smtClean="0"/>
              <a:t>Anticipated FDA approval decision – Q2 2014 </a:t>
            </a:r>
          </a:p>
          <a:p>
            <a:endParaRPr lang="en-US" sz="1900" dirty="0" smtClean="0"/>
          </a:p>
          <a:p>
            <a:r>
              <a:rPr lang="en-US" sz="1900" b="1" dirty="0" smtClean="0"/>
              <a:t>‘Breakthrough Therapy’ designation by FDA </a:t>
            </a:r>
            <a:r>
              <a:rPr lang="en-US" sz="1900" dirty="0" smtClean="0"/>
              <a:t>for serelaxin’s ongoing clinical development program </a:t>
            </a:r>
          </a:p>
          <a:p>
            <a:endParaRPr lang="en-US" sz="1900" dirty="0" smtClean="0"/>
          </a:p>
          <a:p>
            <a:r>
              <a:rPr lang="en-US" sz="1900" b="1" dirty="0" smtClean="0"/>
              <a:t>Applied for NTAP designation </a:t>
            </a:r>
            <a:r>
              <a:rPr lang="en-US" sz="1900" dirty="0" smtClean="0"/>
              <a:t>to CMS for FY2015</a:t>
            </a:r>
          </a:p>
          <a:p>
            <a:endParaRPr lang="en-US" i="1" dirty="0"/>
          </a:p>
          <a:p>
            <a:endParaRPr lang="en-US" dirty="0"/>
          </a:p>
        </p:txBody>
      </p:sp>
      <p:sp>
        <p:nvSpPr>
          <p:cNvPr id="4" name="Slide Number Placeholder 5"/>
          <p:cNvSpPr txBox="1">
            <a:spLocks/>
          </p:cNvSpPr>
          <p:nvPr/>
        </p:nvSpPr>
        <p:spPr>
          <a:xfrm>
            <a:off x="7010400" y="6645275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0DAECCE7-E02D-4B4C-9E77-C4245ED592E7}" type="slidenum">
              <a:rPr lang="en-US" sz="1000" smtClean="0">
                <a:latin typeface="Arial" pitchFamily="34" charset="0"/>
                <a:cs typeface="Arial" pitchFamily="34" charset="0"/>
              </a:rPr>
              <a:pPr algn="r"/>
              <a:t>3</a:t>
            </a:fld>
            <a:endParaRPr lang="en-US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Content Placeholder 5"/>
          <p:cNvSpPr txBox="1">
            <a:spLocks/>
          </p:cNvSpPr>
          <p:nvPr/>
        </p:nvSpPr>
        <p:spPr>
          <a:xfrm>
            <a:off x="205740" y="5334000"/>
            <a:ext cx="8763000" cy="140176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173038" indent="-173038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Arial" pitchFamily="34" charset="0"/>
              <a:buChar char="•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690563" indent="-233363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Arial" pitchFamily="34" charset="0"/>
              <a:buChar char="–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Arial" pitchFamily="34" charset="0"/>
              <a:buChar char="•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Arial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Arial" pitchFamily="34" charset="0"/>
              <a:buChar char="»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 smtClean="0"/>
          </a:p>
          <a:p>
            <a:pPr marL="0" indent="0" algn="ctr">
              <a:buNone/>
            </a:pPr>
            <a:r>
              <a:rPr lang="en-US" b="1" dirty="0" smtClean="0">
                <a:solidFill>
                  <a:schemeClr val="bg1"/>
                </a:solidFill>
              </a:rPr>
              <a:t>The above supports the need </a:t>
            </a:r>
            <a:r>
              <a:rPr lang="en-US" b="1" dirty="0">
                <a:solidFill>
                  <a:schemeClr val="bg1"/>
                </a:solidFill>
              </a:rPr>
              <a:t>for </a:t>
            </a:r>
            <a:r>
              <a:rPr lang="en-US" b="1" dirty="0" smtClean="0">
                <a:solidFill>
                  <a:schemeClr val="bg1"/>
                </a:solidFill>
              </a:rPr>
              <a:t>distinct </a:t>
            </a:r>
            <a:r>
              <a:rPr lang="en-US" b="1" dirty="0">
                <a:solidFill>
                  <a:schemeClr val="bg1"/>
                </a:solidFill>
              </a:rPr>
              <a:t>identification of serelaxin administration, by a unique ICD-10 PCS </a:t>
            </a:r>
            <a:r>
              <a:rPr lang="en-US" b="1" dirty="0" smtClean="0">
                <a:solidFill>
                  <a:schemeClr val="bg1"/>
                </a:solidFill>
              </a:rPr>
              <a:t>code - key </a:t>
            </a:r>
            <a:r>
              <a:rPr lang="en-US" b="1" dirty="0">
                <a:solidFill>
                  <a:schemeClr val="bg1"/>
                </a:solidFill>
              </a:rPr>
              <a:t>for NTAP process</a:t>
            </a:r>
          </a:p>
        </p:txBody>
      </p:sp>
    </p:spTree>
    <p:extLst>
      <p:ext uri="{BB962C8B-B14F-4D97-AF65-F5344CB8AC3E}">
        <p14:creationId xmlns:p14="http://schemas.microsoft.com/office/powerpoint/2010/main" val="1175898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13652028"/>
              </p:ext>
            </p:extLst>
          </p:nvPr>
        </p:nvGraphicFramePr>
        <p:xfrm>
          <a:off x="533400" y="1798320"/>
          <a:ext cx="8382000" cy="2987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86000"/>
                <a:gridCol w="1905000"/>
                <a:gridCol w="2095500"/>
                <a:gridCol w="2095500"/>
              </a:tblGrid>
              <a:tr h="370840">
                <a:tc gridSpan="4"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bg1"/>
                          </a:solidFill>
                        </a:rPr>
                        <a:t>Section: 3</a:t>
                      </a:r>
                      <a:r>
                        <a:rPr lang="en-US" b="1" baseline="0" dirty="0" smtClean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en-US" b="0" baseline="0" dirty="0" smtClean="0">
                          <a:solidFill>
                            <a:schemeClr val="bg1"/>
                          </a:solidFill>
                        </a:rPr>
                        <a:t>Administration</a:t>
                      </a:r>
                      <a:endParaRPr lang="en-US" b="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9F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 gridSpan="4"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bg1"/>
                          </a:solidFill>
                        </a:rPr>
                        <a:t>Body System: E </a:t>
                      </a:r>
                      <a:r>
                        <a:rPr lang="en-US" b="0" dirty="0" smtClean="0">
                          <a:solidFill>
                            <a:schemeClr val="bg1"/>
                          </a:solidFill>
                        </a:rPr>
                        <a:t>Physiological</a:t>
                      </a:r>
                      <a:r>
                        <a:rPr lang="en-US" b="0" baseline="0" dirty="0" smtClean="0">
                          <a:solidFill>
                            <a:schemeClr val="bg1"/>
                          </a:solidFill>
                        </a:rPr>
                        <a:t> Systems and Anatomical Regions</a:t>
                      </a:r>
                      <a:endParaRPr lang="en-US" b="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9F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 gridSpan="4"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bg1"/>
                          </a:solidFill>
                        </a:rPr>
                        <a:t>Operation: 0</a:t>
                      </a:r>
                      <a:r>
                        <a:rPr lang="en-US" b="1" baseline="0" dirty="0" smtClean="0">
                          <a:solidFill>
                            <a:schemeClr val="bg1"/>
                          </a:solidFill>
                        </a:rPr>
                        <a:t>  </a:t>
                      </a:r>
                      <a:r>
                        <a:rPr lang="en-US" sz="1800" b="0" kern="120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Introduction: Putting in or on a therapeutic, diagnostic, nutritional, physiological, or prophylactic substance except</a:t>
                      </a:r>
                      <a:r>
                        <a:rPr lang="en-US" sz="1800" b="0" kern="1200" baseline="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b="0" kern="120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blood or blood products  </a:t>
                      </a:r>
                      <a:endParaRPr lang="en-US" b="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9F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bg1"/>
                          </a:solidFill>
                        </a:rPr>
                        <a:t>Body System/Region</a:t>
                      </a:r>
                      <a:endParaRPr lang="en-US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00A9F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bg1"/>
                          </a:solidFill>
                        </a:rPr>
                        <a:t>Approach</a:t>
                      </a:r>
                      <a:endParaRPr lang="en-US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00A9F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bg1"/>
                          </a:solidFill>
                        </a:rPr>
                        <a:t>Substance</a:t>
                      </a:r>
                      <a:endParaRPr lang="en-US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00A9F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bg1"/>
                          </a:solidFill>
                        </a:rPr>
                        <a:t>Qualifier</a:t>
                      </a:r>
                      <a:endParaRPr lang="en-US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00A9F6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 </a:t>
                      </a:r>
                      <a:endParaRPr lang="en-US" sz="11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100" b="1" dirty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3 </a:t>
                      </a:r>
                      <a:r>
                        <a:rPr lang="en-US" sz="1100" dirty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 </a:t>
                      </a:r>
                      <a:r>
                        <a:rPr lang="en-US" sz="1100" dirty="0" smtClean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Peripheral Vein </a:t>
                      </a:r>
                      <a:endParaRPr lang="en-US" sz="11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 </a:t>
                      </a:r>
                      <a:endParaRPr lang="en-US" sz="11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100" b="1" dirty="0" smtClean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3 </a:t>
                      </a:r>
                      <a:r>
                        <a:rPr lang="en-US" sz="1100" dirty="0" smtClean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Percutaneous </a:t>
                      </a:r>
                      <a:endParaRPr lang="en-US" sz="11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 </a:t>
                      </a:r>
                      <a:endParaRPr lang="en-US" sz="11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100" dirty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 </a:t>
                      </a:r>
                      <a:endParaRPr lang="en-US" sz="11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100" b="1" dirty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V</a:t>
                      </a:r>
                      <a:r>
                        <a:rPr lang="en-US" sz="1100" dirty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 Hormone 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u="none" strike="noStrike" dirty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 </a:t>
                      </a:r>
                      <a:endParaRPr lang="en-US" sz="11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 </a:t>
                      </a:r>
                      <a:endParaRPr lang="en-US" sz="11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G</a:t>
                      </a:r>
                      <a:r>
                        <a:rPr lang="en-US" sz="1400" dirty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 Insulin </a:t>
                      </a:r>
                      <a:br>
                        <a:rPr lang="en-US" sz="1400" dirty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</a:br>
                      <a:r>
                        <a:rPr lang="en-US" sz="1400" b="1" dirty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H</a:t>
                      </a:r>
                      <a:r>
                        <a:rPr lang="en-US" sz="1400" dirty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 Human B-type Natriuretic Peptide 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J</a:t>
                      </a:r>
                      <a:r>
                        <a:rPr lang="en-US" sz="1400" dirty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 Other </a:t>
                      </a:r>
                      <a:r>
                        <a:rPr lang="en-US" sz="1400" dirty="0" smtClean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Hormone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i="1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3" name="Rounded Rectangular Callout 2"/>
          <p:cNvSpPr/>
          <p:nvPr/>
        </p:nvSpPr>
        <p:spPr>
          <a:xfrm>
            <a:off x="2362200" y="4953000"/>
            <a:ext cx="4876800" cy="1371600"/>
          </a:xfrm>
          <a:prstGeom prst="wedgeRoundRectCallout">
            <a:avLst>
              <a:gd name="adj1" fmla="val 42113"/>
              <a:gd name="adj2" fmla="val -92928"/>
              <a:gd name="adj3" fmla="val 16667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04455"/>
            <a:ext cx="8763000" cy="114300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Current ICD-10-PCS Codes do not enable distinct identification of serelaxin administration</a:t>
            </a:r>
            <a:endParaRPr lang="en-US" sz="2400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2514600" y="5029200"/>
            <a:ext cx="4572000" cy="175260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173038" indent="-173038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Arial" pitchFamily="34" charset="0"/>
              <a:buChar char="•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690563" indent="-233363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Arial" pitchFamily="34" charset="0"/>
              <a:buChar char="–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Arial" pitchFamily="34" charset="0"/>
              <a:buChar char="•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Arial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Arial" pitchFamily="34" charset="0"/>
              <a:buChar char="»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600" dirty="0" smtClean="0">
                <a:solidFill>
                  <a:schemeClr val="tx1"/>
                </a:solidFill>
              </a:rPr>
              <a:t>Including serelaxin administration </a:t>
            </a:r>
            <a:r>
              <a:rPr lang="en-US" sz="1600" dirty="0">
                <a:solidFill>
                  <a:schemeClr val="tx1"/>
                </a:solidFill>
              </a:rPr>
              <a:t>within ‘3E030VJ’ </a:t>
            </a:r>
            <a:r>
              <a:rPr lang="en-US" sz="1600" dirty="0" smtClean="0">
                <a:solidFill>
                  <a:schemeClr val="tx1"/>
                </a:solidFill>
              </a:rPr>
              <a:t>ICD-10 PCS  </a:t>
            </a:r>
            <a:r>
              <a:rPr lang="en-US" sz="1600" dirty="0">
                <a:solidFill>
                  <a:schemeClr val="tx1"/>
                </a:solidFill>
              </a:rPr>
              <a:t>would not allow CMS to accurately identify serelaxin claims for </a:t>
            </a:r>
            <a:r>
              <a:rPr lang="en-US" sz="1600" dirty="0" smtClean="0">
                <a:solidFill>
                  <a:schemeClr val="tx1"/>
                </a:solidFill>
              </a:rPr>
              <a:t>new technology add-on payment (NTAP), and compromise data integrity for heart failure outcomes assessment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3431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381000"/>
            <a:ext cx="7924800" cy="1143000"/>
          </a:xfrm>
        </p:spPr>
        <p:txBody>
          <a:bodyPr>
            <a:normAutofit fontScale="90000"/>
          </a:bodyPr>
          <a:lstStyle/>
          <a:p>
            <a:r>
              <a:rPr lang="en-US" sz="2200" dirty="0" smtClean="0"/>
              <a:t>Including serelaxin administration </a:t>
            </a:r>
            <a:r>
              <a:rPr lang="en-US" sz="2200" dirty="0"/>
              <a:t>in ‘3E030VJ’ </a:t>
            </a:r>
            <a:r>
              <a:rPr lang="en-US" sz="2200" dirty="0" smtClean="0"/>
              <a:t>will likely cause confusion for cms – varying indications, administration, and patient populations</a:t>
            </a:r>
            <a:r>
              <a:rPr lang="en-US" sz="2400" dirty="0"/>
              <a:t/>
            </a:r>
            <a:br>
              <a:rPr lang="en-US" sz="2400" dirty="0"/>
            </a:br>
            <a:endParaRPr lang="en-US" sz="2400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65950445"/>
              </p:ext>
            </p:extLst>
          </p:nvPr>
        </p:nvGraphicFramePr>
        <p:xfrm>
          <a:off x="685800" y="2438400"/>
          <a:ext cx="8153400" cy="3657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56979"/>
                <a:gridCol w="2191757"/>
                <a:gridCol w="2302332"/>
                <a:gridCol w="2302332"/>
              </a:tblGrid>
              <a:tr h="573080"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Serelaxin</a:t>
                      </a:r>
                      <a:endParaRPr lang="en-US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Desmopressin (DDAVP) Injection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Oxytocin (Pitocin) </a:t>
                      </a:r>
                      <a:endParaRPr lang="en-US" sz="1400" dirty="0"/>
                    </a:p>
                  </a:txBody>
                  <a:tcPr anchor="ctr"/>
                </a:tc>
              </a:tr>
              <a:tr h="1112450">
                <a:tc>
                  <a:txBody>
                    <a:bodyPr/>
                    <a:lstStyle/>
                    <a:p>
                      <a:r>
                        <a:rPr lang="en-US" sz="1500" dirty="0" smtClean="0"/>
                        <a:t>Indication</a:t>
                      </a:r>
                      <a:endParaRPr lang="en-US" sz="15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1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5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Acute</a:t>
                      </a:r>
                      <a:r>
                        <a:rPr lang="en-US" sz="15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heart failure</a:t>
                      </a:r>
                      <a:endParaRPr lang="en-US" sz="15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1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5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Diabetes Insipidus (DI)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1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5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Hemophilia A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1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5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von Willebrand's Disease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1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5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Various antepartum and postpartum women’s health disorders</a:t>
                      </a:r>
                    </a:p>
                  </a:txBody>
                  <a:tcPr anchor="ctr"/>
                </a:tc>
              </a:tr>
              <a:tr h="1112450">
                <a:tc>
                  <a:txBody>
                    <a:bodyPr/>
                    <a:lstStyle/>
                    <a:p>
                      <a:r>
                        <a:rPr lang="en-US" sz="1500" dirty="0" smtClean="0"/>
                        <a:t>Drug Administration</a:t>
                      </a:r>
                      <a:endParaRPr lang="en-US" sz="15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1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5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IV</a:t>
                      </a:r>
                      <a:r>
                        <a:rPr lang="en-US" sz="15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5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infusion for 48 hours,</a:t>
                      </a:r>
                      <a:r>
                        <a:rPr lang="en-US" sz="15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consisting of t</a:t>
                      </a:r>
                      <a:r>
                        <a:rPr lang="en-US" sz="15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wo consecutive infusions of 24 hours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1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5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Varies</a:t>
                      </a:r>
                      <a:r>
                        <a:rPr lang="en-US" sz="15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by indication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1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5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IV or SubQ</a:t>
                      </a:r>
                      <a:endParaRPr lang="en-US" sz="15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1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5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IV infusion (drip method)</a:t>
                      </a:r>
                      <a:r>
                        <a:rPr lang="en-US" sz="15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with dosage determined by the uterine response</a:t>
                      </a:r>
                      <a:endParaRPr lang="en-US" sz="15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</a:tr>
              <a:tr h="859620">
                <a:tc>
                  <a:txBody>
                    <a:bodyPr/>
                    <a:lstStyle/>
                    <a:p>
                      <a:r>
                        <a:rPr lang="en-US" sz="1500" dirty="0" smtClean="0"/>
                        <a:t>Patient</a:t>
                      </a:r>
                      <a:r>
                        <a:rPr lang="en-US" sz="1500" baseline="0" dirty="0" smtClean="0"/>
                        <a:t> Population</a:t>
                      </a:r>
                      <a:endParaRPr lang="en-US" sz="15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285750" indent="-285750">
                        <a:buClr>
                          <a:schemeClr val="accent1"/>
                        </a:buClr>
                        <a:buFont typeface="Arial" panose="020B0604020202020204" pitchFamily="34" charset="0"/>
                        <a:buChar char="•"/>
                      </a:pPr>
                      <a:r>
                        <a:rPr lang="en-US" sz="1500" b="1" dirty="0" smtClean="0"/>
                        <a:t>Hospitalized</a:t>
                      </a:r>
                      <a:r>
                        <a:rPr lang="en-US" sz="1500" b="1" baseline="0" dirty="0" smtClean="0"/>
                        <a:t> patients with HF</a:t>
                      </a:r>
                      <a:endParaRPr lang="en-US" sz="15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1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500" dirty="0" smtClean="0"/>
                        <a:t>Individuals</a:t>
                      </a:r>
                      <a:r>
                        <a:rPr lang="en-US" sz="1500" baseline="0" dirty="0" smtClean="0"/>
                        <a:t> with DI or certain bleeding disorders</a:t>
                      </a:r>
                      <a:endParaRPr lang="en-US" sz="15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1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500" dirty="0" smtClean="0"/>
                        <a:t>Women</a:t>
                      </a:r>
                      <a:r>
                        <a:rPr lang="en-US" sz="1500" baseline="0" dirty="0" smtClean="0"/>
                        <a:t> of child-bearing age</a:t>
                      </a:r>
                      <a:endParaRPr lang="en-US" sz="1500" dirty="0" smtClean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4" name="Content Placeholder 2"/>
          <p:cNvSpPr txBox="1">
            <a:spLocks/>
          </p:cNvSpPr>
          <p:nvPr/>
        </p:nvSpPr>
        <p:spPr>
          <a:xfrm>
            <a:off x="4191000" y="1600200"/>
            <a:ext cx="4572000" cy="175260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173038" indent="-173038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Arial" pitchFamily="34" charset="0"/>
              <a:buChar char="•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690563" indent="-233363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Arial" pitchFamily="34" charset="0"/>
              <a:buChar char="–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Arial" pitchFamily="34" charset="0"/>
              <a:buChar char="•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Arial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Arial" pitchFamily="34" charset="0"/>
              <a:buChar char="»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1600" dirty="0" smtClean="0">
                <a:solidFill>
                  <a:schemeClr val="tx1"/>
                </a:solidFill>
              </a:rPr>
              <a:t>Examples of other drugs included </a:t>
            </a:r>
            <a:r>
              <a:rPr lang="en-US" sz="1600" dirty="0">
                <a:solidFill>
                  <a:schemeClr val="tx1"/>
                </a:solidFill>
              </a:rPr>
              <a:t>in ‘3E030VJ’ </a:t>
            </a:r>
            <a:r>
              <a:rPr lang="en-US" sz="1600" dirty="0" smtClean="0">
                <a:solidFill>
                  <a:schemeClr val="tx1"/>
                </a:solidFill>
              </a:rPr>
              <a:t>ICD-10 procedure code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Right Brace 2"/>
          <p:cNvSpPr/>
          <p:nvPr/>
        </p:nvSpPr>
        <p:spPr>
          <a:xfrm rot="16200000">
            <a:off x="6419849" y="-57151"/>
            <a:ext cx="266701" cy="4572000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Slide Number Placeholder 5"/>
          <p:cNvSpPr txBox="1">
            <a:spLocks/>
          </p:cNvSpPr>
          <p:nvPr/>
        </p:nvSpPr>
        <p:spPr>
          <a:xfrm>
            <a:off x="7010400" y="6645275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0DAECCE7-E02D-4B4C-9E77-C4245ED592E7}" type="slidenum">
              <a:rPr lang="en-US" sz="1000" smtClean="0">
                <a:latin typeface="Arial" pitchFamily="34" charset="0"/>
                <a:cs typeface="Arial" pitchFamily="34" charset="0"/>
              </a:rPr>
              <a:pPr algn="r"/>
              <a:t>5</a:t>
            </a:fld>
            <a:endParaRPr lang="en-US" sz="10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2987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204455"/>
            <a:ext cx="7848600" cy="1143000"/>
          </a:xfrm>
        </p:spPr>
        <p:txBody>
          <a:bodyPr>
            <a:normAutofit/>
          </a:bodyPr>
          <a:lstStyle/>
          <a:p>
            <a:r>
              <a:rPr lang="en-US" sz="2400" dirty="0"/>
              <a:t>we Request </a:t>
            </a:r>
            <a:r>
              <a:rPr lang="en-US" sz="2400" dirty="0" smtClean="0"/>
              <a:t>distinct </a:t>
            </a:r>
            <a:r>
              <a:rPr lang="en-US" sz="2400" dirty="0"/>
              <a:t>icd-10 procedure code ‘</a:t>
            </a:r>
            <a:r>
              <a:rPr lang="en-US" sz="2400" dirty="0" smtClean="0"/>
              <a:t>3E030VR’ </a:t>
            </a:r>
            <a:r>
              <a:rPr lang="en-US" sz="2400" dirty="0"/>
              <a:t>for serelaxin administration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53748552"/>
              </p:ext>
            </p:extLst>
          </p:nvPr>
        </p:nvGraphicFramePr>
        <p:xfrm>
          <a:off x="609600" y="1676400"/>
          <a:ext cx="8382000" cy="3200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86000"/>
                <a:gridCol w="1905000"/>
                <a:gridCol w="2095500"/>
                <a:gridCol w="2095500"/>
              </a:tblGrid>
              <a:tr h="370840">
                <a:tc gridSpan="4"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bg1"/>
                          </a:solidFill>
                        </a:rPr>
                        <a:t>Section: 3</a:t>
                      </a:r>
                      <a:r>
                        <a:rPr lang="en-US" b="1" baseline="0" dirty="0" smtClean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en-US" b="0" baseline="0" dirty="0" smtClean="0">
                          <a:solidFill>
                            <a:schemeClr val="bg1"/>
                          </a:solidFill>
                        </a:rPr>
                        <a:t>Administration</a:t>
                      </a:r>
                      <a:endParaRPr lang="en-US" b="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9F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 gridSpan="4"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bg1"/>
                          </a:solidFill>
                        </a:rPr>
                        <a:t>Body System: E </a:t>
                      </a:r>
                      <a:r>
                        <a:rPr lang="en-US" b="0" dirty="0" smtClean="0">
                          <a:solidFill>
                            <a:schemeClr val="bg1"/>
                          </a:solidFill>
                        </a:rPr>
                        <a:t>Physiological</a:t>
                      </a:r>
                      <a:r>
                        <a:rPr lang="en-US" b="0" baseline="0" dirty="0" smtClean="0">
                          <a:solidFill>
                            <a:schemeClr val="bg1"/>
                          </a:solidFill>
                        </a:rPr>
                        <a:t> Systems and Anatomical Regions</a:t>
                      </a:r>
                      <a:endParaRPr lang="en-US" b="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9F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 gridSpan="4"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bg1"/>
                          </a:solidFill>
                        </a:rPr>
                        <a:t>Operation: 0</a:t>
                      </a:r>
                      <a:r>
                        <a:rPr lang="en-US" b="1" baseline="0" dirty="0" smtClean="0">
                          <a:solidFill>
                            <a:schemeClr val="bg1"/>
                          </a:solidFill>
                        </a:rPr>
                        <a:t>  </a:t>
                      </a:r>
                      <a:r>
                        <a:rPr lang="en-US" sz="1800" b="0" kern="120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Introduction: Putting in or on a therapeutic, diagnostic, nutritional, physiological, or prophylactic substance except</a:t>
                      </a:r>
                      <a:r>
                        <a:rPr lang="en-US" sz="1800" b="0" kern="1200" baseline="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b="0" kern="120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blood or blood products  </a:t>
                      </a:r>
                      <a:endParaRPr lang="en-US" b="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9F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bg1"/>
                          </a:solidFill>
                        </a:rPr>
                        <a:t>Body System/Region</a:t>
                      </a:r>
                      <a:endParaRPr lang="en-US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00A9F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bg1"/>
                          </a:solidFill>
                        </a:rPr>
                        <a:t>Approach</a:t>
                      </a:r>
                      <a:endParaRPr lang="en-US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00A9F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bg1"/>
                          </a:solidFill>
                        </a:rPr>
                        <a:t>Substance</a:t>
                      </a:r>
                      <a:endParaRPr lang="en-US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00A9F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bg1"/>
                          </a:solidFill>
                        </a:rPr>
                        <a:t>Qualifier</a:t>
                      </a:r>
                      <a:endParaRPr lang="en-US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00A9F6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 </a:t>
                      </a:r>
                      <a:endParaRPr lang="en-US" sz="11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100" b="1" dirty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3 </a:t>
                      </a:r>
                      <a:r>
                        <a:rPr lang="en-US" sz="1100" dirty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 </a:t>
                      </a:r>
                      <a:r>
                        <a:rPr lang="en-US" sz="1100" dirty="0" smtClean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Peripheral Vein </a:t>
                      </a:r>
                      <a:endParaRPr lang="en-US" sz="11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 </a:t>
                      </a:r>
                      <a:endParaRPr lang="en-US" sz="11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100" b="1" dirty="0" smtClean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3 </a:t>
                      </a:r>
                      <a:r>
                        <a:rPr lang="en-US" sz="1100" dirty="0" smtClean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Percutaneous </a:t>
                      </a:r>
                      <a:endParaRPr lang="en-US" sz="11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 </a:t>
                      </a:r>
                      <a:endParaRPr lang="en-US" sz="11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100" dirty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 </a:t>
                      </a:r>
                      <a:endParaRPr lang="en-US" sz="11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100" b="1" dirty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V</a:t>
                      </a:r>
                      <a:r>
                        <a:rPr lang="en-US" sz="1100" dirty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 Hormone 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u="none" strike="noStrike" dirty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 </a:t>
                      </a:r>
                      <a:endParaRPr lang="en-US" sz="11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 </a:t>
                      </a:r>
                      <a:endParaRPr lang="en-US" sz="11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G</a:t>
                      </a:r>
                      <a:r>
                        <a:rPr lang="en-US" sz="1400" dirty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 Insulin </a:t>
                      </a:r>
                      <a:br>
                        <a:rPr lang="en-US" sz="1400" dirty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</a:br>
                      <a:r>
                        <a:rPr lang="en-US" sz="1400" b="1" dirty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H</a:t>
                      </a:r>
                      <a:r>
                        <a:rPr lang="en-US" sz="1400" dirty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 Human B-type Natriuretic Peptide 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J</a:t>
                      </a:r>
                      <a:r>
                        <a:rPr lang="en-US" sz="1400" dirty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 Other Hormone 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i="1" u="sng" dirty="0">
                          <a:effectLst/>
                          <a:highlight>
                            <a:srgbClr val="FFFF00"/>
                          </a:highlight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R</a:t>
                      </a:r>
                      <a:r>
                        <a:rPr lang="en-US" sz="1400" i="1" u="sng" dirty="0">
                          <a:effectLst/>
                          <a:highlight>
                            <a:srgbClr val="FFFF00"/>
                          </a:highlight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 Human Relaxin-2 Peptide</a:t>
                      </a:r>
                      <a:r>
                        <a:rPr lang="en-US" sz="1400" i="1" u="sng" dirty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 </a:t>
                      </a:r>
                      <a:endParaRPr lang="en-US" sz="1400" i="1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6" name="Rounded Rectangular Callout 5"/>
          <p:cNvSpPr/>
          <p:nvPr/>
        </p:nvSpPr>
        <p:spPr>
          <a:xfrm>
            <a:off x="2209800" y="5105400"/>
            <a:ext cx="5029200" cy="952500"/>
          </a:xfrm>
          <a:prstGeom prst="wedgeRoundRectCallout">
            <a:avLst>
              <a:gd name="adj1" fmla="val 42113"/>
              <a:gd name="adj2" fmla="val -92928"/>
              <a:gd name="adj3" fmla="val 16667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2286000" y="5181600"/>
            <a:ext cx="4953000" cy="175260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173038" indent="-173038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Arial" pitchFamily="34" charset="0"/>
              <a:buChar char="•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690563" indent="-233363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Arial" pitchFamily="34" charset="0"/>
              <a:buChar char="–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Arial" pitchFamily="34" charset="0"/>
              <a:buChar char="•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Arial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Arial" pitchFamily="34" charset="0"/>
              <a:buChar char="»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600" dirty="0">
                <a:solidFill>
                  <a:schemeClr val="tx1"/>
                </a:solidFill>
              </a:rPr>
              <a:t>A unique ICD-10-PCS code will facilitate NTAP </a:t>
            </a:r>
            <a:r>
              <a:rPr lang="en-US" sz="1600" dirty="0" smtClean="0">
                <a:solidFill>
                  <a:schemeClr val="tx1"/>
                </a:solidFill>
              </a:rPr>
              <a:t>recognition </a:t>
            </a:r>
            <a:r>
              <a:rPr lang="en-US" sz="1600" dirty="0">
                <a:solidFill>
                  <a:schemeClr val="tx1"/>
                </a:solidFill>
              </a:rPr>
              <a:t>and </a:t>
            </a:r>
            <a:r>
              <a:rPr lang="en-US" sz="1600" dirty="0" smtClean="0">
                <a:solidFill>
                  <a:schemeClr val="tx1"/>
                </a:solidFill>
              </a:rPr>
              <a:t>enable CMS to appropriately track </a:t>
            </a:r>
            <a:r>
              <a:rPr lang="en-US" sz="1600" dirty="0">
                <a:solidFill>
                  <a:schemeClr val="tx1"/>
                </a:solidFill>
              </a:rPr>
              <a:t>claims </a:t>
            </a:r>
            <a:r>
              <a:rPr lang="en-US" sz="1600" dirty="0" smtClean="0">
                <a:solidFill>
                  <a:schemeClr val="tx1"/>
                </a:solidFill>
              </a:rPr>
              <a:t>and generate outcomes data for heart failure 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8" name="Slide Number Placeholder 5"/>
          <p:cNvSpPr txBox="1">
            <a:spLocks/>
          </p:cNvSpPr>
          <p:nvPr/>
        </p:nvSpPr>
        <p:spPr>
          <a:xfrm>
            <a:off x="7010400" y="6645275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0DAECCE7-E02D-4B4C-9E77-C4245ED592E7}" type="slidenum">
              <a:rPr lang="en-US" sz="1000" smtClean="0">
                <a:latin typeface="Arial" pitchFamily="34" charset="0"/>
                <a:cs typeface="Arial" pitchFamily="34" charset="0"/>
              </a:rPr>
              <a:pPr algn="r"/>
              <a:t>6</a:t>
            </a:fld>
            <a:endParaRPr lang="en-US" sz="10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34819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682527" cy="1143000"/>
          </a:xfrm>
        </p:spPr>
        <p:txBody>
          <a:bodyPr>
            <a:normAutofit/>
          </a:bodyPr>
          <a:lstStyle/>
          <a:p>
            <a:r>
              <a:rPr lang="en-US" sz="2200" dirty="0" smtClean="0"/>
              <a:t>unique </a:t>
            </a:r>
            <a:r>
              <a:rPr lang="en-US" sz="2200" dirty="0"/>
              <a:t>drug administration </a:t>
            </a:r>
            <a:r>
              <a:rPr lang="en-US" sz="2200" dirty="0" smtClean="0"/>
              <a:t>codes have been granted </a:t>
            </a:r>
            <a:r>
              <a:rPr lang="en-US" sz="2200" dirty="0"/>
              <a:t>in the past, including for nesiritide in heart failure</a:t>
            </a: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39461172"/>
              </p:ext>
            </p:extLst>
          </p:nvPr>
        </p:nvGraphicFramePr>
        <p:xfrm>
          <a:off x="533400" y="1752600"/>
          <a:ext cx="8225327" cy="351228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88393"/>
                <a:gridCol w="3603477"/>
                <a:gridCol w="3133457"/>
              </a:tblGrid>
              <a:tr h="266559"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Reasanz (serelaxin)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Natrecor (nesiritide)</a:t>
                      </a:r>
                      <a:endParaRPr lang="en-US" sz="1400" dirty="0"/>
                    </a:p>
                  </a:txBody>
                  <a:tcPr/>
                </a:tc>
              </a:tr>
              <a:tr h="639742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ICD-10-PCS Code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1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Code</a:t>
                      </a:r>
                      <a:r>
                        <a:rPr lang="en-US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Requested: </a:t>
                      </a:r>
                      <a:r>
                        <a:rPr lang="en-US" sz="1400" dirty="0" smtClean="0"/>
                        <a:t>3E030VR (</a:t>
                      </a:r>
                      <a:r>
                        <a:rPr lang="en-US" sz="1400" i="1" dirty="0" smtClean="0"/>
                        <a:t>Introduction of Human Relaxin-2</a:t>
                      </a:r>
                      <a:r>
                        <a:rPr lang="en-US" sz="1400" i="1" baseline="0" dirty="0" smtClean="0"/>
                        <a:t> </a:t>
                      </a:r>
                      <a:r>
                        <a:rPr lang="en-US" sz="1400" i="1" dirty="0" smtClean="0"/>
                        <a:t>Peptide into Peripheral Vein, Open Approach)</a:t>
                      </a:r>
                      <a:endParaRPr lang="en-US" sz="1400" i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1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400" dirty="0" smtClean="0"/>
                        <a:t>3E030VH (</a:t>
                      </a:r>
                      <a:r>
                        <a:rPr lang="en-US" sz="1400" i="1" dirty="0" smtClean="0"/>
                        <a:t>Introduction of Human B-type Natriuretic Peptide into Peripheral Vein, Open Approach)</a:t>
                      </a:r>
                      <a:endParaRPr lang="en-US" sz="1400" i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</a:tr>
              <a:tr h="826333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Indication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1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Serelaxin is indicated to improve the symptoms of acute heart failure through reduction of the rate of worsening of heart failure (pending final FDA review)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1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Natrecor is indicated to reduce pulmonary capillary wedge pressure and improved dyspnea</a:t>
                      </a:r>
                    </a:p>
                  </a:txBody>
                  <a:tcPr anchor="ctr"/>
                </a:tc>
              </a:tr>
              <a:tr h="45315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Drug Administration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1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IV</a:t>
                      </a:r>
                      <a:r>
                        <a:rPr lang="en-US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infusion for 48 hours,</a:t>
                      </a:r>
                      <a:r>
                        <a:rPr lang="en-US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consisting of t</a:t>
                      </a: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wo consecutive infusions of 24 hours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1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IV bolus for up to 96 hours</a:t>
                      </a:r>
                    </a:p>
                  </a:txBody>
                  <a:tcPr anchor="ctr"/>
                </a:tc>
              </a:tr>
              <a:tr h="1012925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Mechanism of</a:t>
                      </a:r>
                      <a:r>
                        <a:rPr lang="en-US" sz="1400" baseline="0" dirty="0" smtClean="0"/>
                        <a:t> Action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1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Receptor</a:t>
                      </a:r>
                      <a:r>
                        <a:rPr lang="en-US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mediated vasodilatation via the RXFP 1/2 receptors  and </a:t>
                      </a: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stimulation of nitric oxide production via the endothelin-1 B receptor</a:t>
                      </a:r>
                      <a:endParaRPr 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1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Direct vasodilation via s</a:t>
                      </a: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timulation</a:t>
                      </a:r>
                      <a:r>
                        <a:rPr lang="en-US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of </a:t>
                      </a: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guanylate cyclase</a:t>
                      </a:r>
                      <a:r>
                        <a:rPr lang="en-US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receptors on</a:t>
                      </a:r>
                      <a:r>
                        <a:rPr lang="en-US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vascular smooth muscle and endothelial cells </a:t>
                      </a:r>
                    </a:p>
                  </a:txBody>
                  <a:tcPr anchor="ctr"/>
                </a:tc>
              </a:tr>
            </a:tbl>
          </a:graphicData>
        </a:graphic>
      </p:graphicFrame>
      <p:grpSp>
        <p:nvGrpSpPr>
          <p:cNvPr id="4" name="Group 3"/>
          <p:cNvGrpSpPr/>
          <p:nvPr/>
        </p:nvGrpSpPr>
        <p:grpSpPr>
          <a:xfrm>
            <a:off x="533400" y="5334000"/>
            <a:ext cx="8382000" cy="1371600"/>
            <a:chOff x="533400" y="5253209"/>
            <a:chExt cx="8153400" cy="1401762"/>
          </a:xfrm>
        </p:grpSpPr>
        <p:sp>
          <p:nvSpPr>
            <p:cNvPr id="5" name="Rounded Rectangle 4"/>
            <p:cNvSpPr/>
            <p:nvPr/>
          </p:nvSpPr>
          <p:spPr>
            <a:xfrm>
              <a:off x="533400" y="5539141"/>
              <a:ext cx="8153400" cy="856632"/>
            </a:xfrm>
            <a:prstGeom prst="round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/>
            </a:p>
          </p:txBody>
        </p:sp>
        <p:sp>
          <p:nvSpPr>
            <p:cNvPr id="6" name="Content Placeholder 5"/>
            <p:cNvSpPr txBox="1">
              <a:spLocks/>
            </p:cNvSpPr>
            <p:nvPr/>
          </p:nvSpPr>
          <p:spPr>
            <a:xfrm>
              <a:off x="685800" y="5253209"/>
              <a:ext cx="7848600" cy="1401762"/>
            </a:xfrm>
            <a:prstGeom prst="rect">
              <a:avLst/>
            </a:prstGeom>
          </p:spPr>
          <p:txBody>
            <a:bodyPr vert="horz" lIns="0" tIns="0" rIns="0" bIns="0" rtlCol="0">
              <a:normAutofit/>
            </a:bodyPr>
            <a:lstStyle>
              <a:lvl1pPr marL="173038" indent="-173038" algn="l" defTabSz="914400" rtl="0" eaLnBrk="1" latinLnBrk="0" hangingPunct="1">
                <a:spcBef>
                  <a:spcPct val="20000"/>
                </a:spcBef>
                <a:buClr>
                  <a:srgbClr val="00B0F0"/>
                </a:buClr>
                <a:buFont typeface="Arial" pitchFamily="34" charset="0"/>
                <a:buChar char="•"/>
                <a:defRPr sz="20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itchFamily="34" charset="0"/>
                  <a:ea typeface="+mn-ea"/>
                  <a:cs typeface="Arial" pitchFamily="34" charset="0"/>
                </a:defRPr>
              </a:lvl1pPr>
              <a:lvl2pPr marL="690563" indent="-233363" algn="l" defTabSz="914400" rtl="0" eaLnBrk="1" latinLnBrk="0" hangingPunct="1">
                <a:spcBef>
                  <a:spcPct val="20000"/>
                </a:spcBef>
                <a:buClr>
                  <a:srgbClr val="00B0F0"/>
                </a:buClr>
                <a:buFont typeface="Arial" pitchFamily="34" charset="0"/>
                <a:buChar char="–"/>
                <a:defRPr sz="18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itchFamily="34" charset="0"/>
                  <a:ea typeface="+mn-ea"/>
                  <a:cs typeface="Arial" pitchFamily="34" charset="0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Clr>
                  <a:srgbClr val="00B0F0"/>
                </a:buClr>
                <a:buFont typeface="Arial" pitchFamily="34" charset="0"/>
                <a:buChar char="•"/>
                <a:defRPr sz="16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itchFamily="34" charset="0"/>
                  <a:ea typeface="+mn-ea"/>
                  <a:cs typeface="Arial" pitchFamily="34" charset="0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Clr>
                  <a:srgbClr val="00B0F0"/>
                </a:buClr>
                <a:buFont typeface="Arial" pitchFamily="34" charset="0"/>
                <a:buChar char="–"/>
                <a:defRPr sz="14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itchFamily="34" charset="0"/>
                  <a:ea typeface="+mn-ea"/>
                  <a:cs typeface="Arial" pitchFamily="34" charset="0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Clr>
                  <a:srgbClr val="00B0F0"/>
                </a:buClr>
                <a:buFont typeface="Arial" pitchFamily="34" charset="0"/>
                <a:buChar char="»"/>
                <a:defRPr sz="14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itchFamily="34" charset="0"/>
                  <a:ea typeface="+mn-ea"/>
                  <a:cs typeface="Arial" pitchFamily="34" charset="0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dirty="0" smtClean="0">
                <a:solidFill>
                  <a:schemeClr val="bg1"/>
                </a:solidFill>
              </a:endParaRPr>
            </a:p>
            <a:p>
              <a:pPr marL="0" indent="0" algn="ctr">
                <a:buNone/>
              </a:pPr>
              <a:r>
                <a:rPr lang="en-US" sz="1600" b="1" dirty="0" smtClean="0">
                  <a:solidFill>
                    <a:schemeClr val="bg1"/>
                  </a:solidFill>
                </a:rPr>
                <a:t>Need </a:t>
              </a:r>
              <a:r>
                <a:rPr lang="en-US" sz="1600" b="1" dirty="0">
                  <a:solidFill>
                    <a:schemeClr val="bg1"/>
                  </a:solidFill>
                </a:rPr>
                <a:t>for a distinct ICD-10-CM procedure code for serelaxin administration </a:t>
              </a:r>
              <a:r>
                <a:rPr lang="en-US" sz="1600" b="1" dirty="0" smtClean="0">
                  <a:solidFill>
                    <a:schemeClr val="bg1"/>
                  </a:solidFill>
                </a:rPr>
                <a:t>- </a:t>
              </a:r>
              <a:r>
                <a:rPr lang="en-US" sz="1600" dirty="0" smtClean="0">
                  <a:solidFill>
                    <a:schemeClr val="bg1"/>
                  </a:solidFill>
                </a:rPr>
                <a:t>differences </a:t>
              </a:r>
              <a:r>
                <a:rPr lang="en-US" sz="1600" dirty="0">
                  <a:solidFill>
                    <a:schemeClr val="bg1"/>
                  </a:solidFill>
                </a:rPr>
                <a:t>in </a:t>
              </a:r>
              <a:r>
                <a:rPr lang="en-US" sz="1600" dirty="0" smtClean="0">
                  <a:solidFill>
                    <a:schemeClr val="bg1"/>
                  </a:solidFill>
                </a:rPr>
                <a:t>indication, administration, and mechanism of action compared </a:t>
              </a:r>
              <a:r>
                <a:rPr lang="en-US" sz="1600" dirty="0">
                  <a:solidFill>
                    <a:schemeClr val="bg1"/>
                  </a:solidFill>
                </a:rPr>
                <a:t>to </a:t>
              </a:r>
              <a:r>
                <a:rPr lang="en-US" sz="1600" dirty="0" smtClean="0">
                  <a:solidFill>
                    <a:schemeClr val="bg1"/>
                  </a:solidFill>
                </a:rPr>
                <a:t>nesiritide administration (3E030VH not applicable for serelaxin)</a:t>
              </a:r>
              <a:endParaRPr lang="en-US" sz="1600" dirty="0">
                <a:solidFill>
                  <a:schemeClr val="bg1"/>
                </a:solidFill>
              </a:endParaRPr>
            </a:p>
          </p:txBody>
        </p:sp>
      </p:grpSp>
      <p:sp>
        <p:nvSpPr>
          <p:cNvPr id="8" name="Slide Number Placeholder 5"/>
          <p:cNvSpPr txBox="1">
            <a:spLocks/>
          </p:cNvSpPr>
          <p:nvPr/>
        </p:nvSpPr>
        <p:spPr>
          <a:xfrm>
            <a:off x="7010400" y="6645275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0DAECCE7-E02D-4B4C-9E77-C4245ED592E7}" type="slidenum">
              <a:rPr lang="en-US" sz="1000" smtClean="0">
                <a:latin typeface="Arial" pitchFamily="34" charset="0"/>
                <a:cs typeface="Arial" pitchFamily="34" charset="0"/>
              </a:rPr>
              <a:pPr algn="r"/>
              <a:t>7</a:t>
            </a:fld>
            <a:endParaRPr lang="en-US" sz="10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2559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04455"/>
            <a:ext cx="8610600" cy="1143000"/>
          </a:xfrm>
        </p:spPr>
        <p:txBody>
          <a:bodyPr>
            <a:normAutofit/>
          </a:bodyPr>
          <a:lstStyle/>
          <a:p>
            <a:r>
              <a:rPr lang="en-US" sz="2000" dirty="0" smtClean="0"/>
              <a:t>a distinct icd-10 pcs code would facilitate ntap claims tracking and align better with unique nature of serelaxin</a:t>
            </a:r>
            <a:endParaRPr lang="en-US" sz="2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1798637"/>
            <a:ext cx="7924800" cy="4449763"/>
          </a:xfrm>
        </p:spPr>
        <p:txBody>
          <a:bodyPr>
            <a:normAutofit/>
          </a:bodyPr>
          <a:lstStyle/>
          <a:p>
            <a:pPr marL="457200" indent="-457200">
              <a:spcBef>
                <a:spcPts val="1800"/>
              </a:spcBef>
              <a:buFont typeface="+mj-lt"/>
              <a:buAutoNum type="arabicPeriod"/>
            </a:pPr>
            <a:r>
              <a:rPr lang="en-US" sz="2100" dirty="0"/>
              <a:t>A unique ICD-10-PCS code </a:t>
            </a:r>
            <a:r>
              <a:rPr lang="en-US" sz="2100" dirty="0" smtClean="0"/>
              <a:t>would </a:t>
            </a:r>
            <a:r>
              <a:rPr lang="en-US" sz="2100" dirty="0"/>
              <a:t>facilitate </a:t>
            </a:r>
            <a:r>
              <a:rPr lang="en-US" sz="2100" dirty="0" smtClean="0"/>
              <a:t>NTAP recognition </a:t>
            </a:r>
            <a:r>
              <a:rPr lang="en-US" sz="2100" dirty="0"/>
              <a:t>and allow for </a:t>
            </a:r>
            <a:r>
              <a:rPr lang="en-US" sz="2100" dirty="0" smtClean="0"/>
              <a:t>appropriate claims </a:t>
            </a:r>
            <a:r>
              <a:rPr lang="en-US" sz="2100" dirty="0"/>
              <a:t>tracking to generate data </a:t>
            </a:r>
          </a:p>
          <a:p>
            <a:pPr marL="457200" indent="-457200">
              <a:spcBef>
                <a:spcPts val="1800"/>
              </a:spcBef>
              <a:buFont typeface="+mj-lt"/>
              <a:buAutoNum type="arabicPeriod"/>
            </a:pPr>
            <a:r>
              <a:rPr lang="en-US" sz="2100" dirty="0" smtClean="0"/>
              <a:t>Serelaxin does not appropriately </a:t>
            </a:r>
            <a:r>
              <a:rPr lang="en-US" sz="2100" dirty="0"/>
              <a:t>fit with the other drugs described by CMS recommended code </a:t>
            </a:r>
            <a:r>
              <a:rPr lang="en-US" sz="2100" dirty="0" smtClean="0"/>
              <a:t>of 3E030VJ, and </a:t>
            </a:r>
            <a:r>
              <a:rPr lang="en-US" sz="2100" dirty="0"/>
              <a:t>also under 3E030VH </a:t>
            </a:r>
            <a:endParaRPr lang="en-US" sz="2100" dirty="0" smtClean="0"/>
          </a:p>
          <a:p>
            <a:pPr marL="457200" indent="-457200">
              <a:spcBef>
                <a:spcPts val="1800"/>
              </a:spcBef>
              <a:buFont typeface="+mj-lt"/>
              <a:buAutoNum type="arabicPeriod"/>
            </a:pPr>
            <a:r>
              <a:rPr lang="en-US" sz="2100" dirty="0" smtClean="0">
                <a:solidFill>
                  <a:srgbClr val="595959"/>
                </a:solidFill>
              </a:rPr>
              <a:t>Unique </a:t>
            </a:r>
            <a:r>
              <a:rPr lang="en-US" sz="2100" dirty="0">
                <a:solidFill>
                  <a:srgbClr val="595959"/>
                </a:solidFill>
              </a:rPr>
              <a:t>drug administration codes have been granted in the past, including for nesiritide in heart failure</a:t>
            </a:r>
            <a:endParaRPr lang="en-US" sz="2100" dirty="0"/>
          </a:p>
          <a:p>
            <a:pPr marL="457200" indent="-457200">
              <a:buFont typeface="+mj-lt"/>
              <a:buAutoNum type="arabicPeriod"/>
            </a:pPr>
            <a:endParaRPr lang="en-US" dirty="0"/>
          </a:p>
        </p:txBody>
      </p:sp>
      <p:grpSp>
        <p:nvGrpSpPr>
          <p:cNvPr id="4" name="Group 3"/>
          <p:cNvGrpSpPr/>
          <p:nvPr/>
        </p:nvGrpSpPr>
        <p:grpSpPr>
          <a:xfrm>
            <a:off x="457200" y="4717889"/>
            <a:ext cx="8382000" cy="1759111"/>
            <a:chOff x="533400" y="5430182"/>
            <a:chExt cx="8153400" cy="1401762"/>
          </a:xfrm>
        </p:grpSpPr>
        <p:sp>
          <p:nvSpPr>
            <p:cNvPr id="5" name="Rounded Rectangle 4"/>
            <p:cNvSpPr/>
            <p:nvPr/>
          </p:nvSpPr>
          <p:spPr>
            <a:xfrm>
              <a:off x="533400" y="5539141"/>
              <a:ext cx="8153400" cy="989201"/>
            </a:xfrm>
            <a:prstGeom prst="round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/>
            </a:p>
          </p:txBody>
        </p:sp>
        <p:sp>
          <p:nvSpPr>
            <p:cNvPr id="6" name="Content Placeholder 5"/>
            <p:cNvSpPr txBox="1">
              <a:spLocks/>
            </p:cNvSpPr>
            <p:nvPr/>
          </p:nvSpPr>
          <p:spPr>
            <a:xfrm>
              <a:off x="533400" y="5430182"/>
              <a:ext cx="8153399" cy="1401762"/>
            </a:xfrm>
            <a:prstGeom prst="rect">
              <a:avLst/>
            </a:prstGeom>
          </p:spPr>
          <p:txBody>
            <a:bodyPr vert="horz" lIns="0" tIns="0" rIns="0" bIns="0" rtlCol="0">
              <a:normAutofit/>
            </a:bodyPr>
            <a:lstStyle>
              <a:lvl1pPr marL="173038" indent="-173038" algn="l" defTabSz="914400" rtl="0" eaLnBrk="1" latinLnBrk="0" hangingPunct="1">
                <a:spcBef>
                  <a:spcPct val="20000"/>
                </a:spcBef>
                <a:buClr>
                  <a:srgbClr val="00B0F0"/>
                </a:buClr>
                <a:buFont typeface="Arial" pitchFamily="34" charset="0"/>
                <a:buChar char="•"/>
                <a:defRPr sz="20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itchFamily="34" charset="0"/>
                  <a:ea typeface="+mn-ea"/>
                  <a:cs typeface="Arial" pitchFamily="34" charset="0"/>
                </a:defRPr>
              </a:lvl1pPr>
              <a:lvl2pPr marL="690563" indent="-233363" algn="l" defTabSz="914400" rtl="0" eaLnBrk="1" latinLnBrk="0" hangingPunct="1">
                <a:spcBef>
                  <a:spcPct val="20000"/>
                </a:spcBef>
                <a:buClr>
                  <a:srgbClr val="00B0F0"/>
                </a:buClr>
                <a:buFont typeface="Arial" pitchFamily="34" charset="0"/>
                <a:buChar char="–"/>
                <a:defRPr sz="18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itchFamily="34" charset="0"/>
                  <a:ea typeface="+mn-ea"/>
                  <a:cs typeface="Arial" pitchFamily="34" charset="0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Clr>
                  <a:srgbClr val="00B0F0"/>
                </a:buClr>
                <a:buFont typeface="Arial" pitchFamily="34" charset="0"/>
                <a:buChar char="•"/>
                <a:defRPr sz="16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itchFamily="34" charset="0"/>
                  <a:ea typeface="+mn-ea"/>
                  <a:cs typeface="Arial" pitchFamily="34" charset="0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Clr>
                  <a:srgbClr val="00B0F0"/>
                </a:buClr>
                <a:buFont typeface="Arial" pitchFamily="34" charset="0"/>
                <a:buChar char="–"/>
                <a:defRPr sz="14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itchFamily="34" charset="0"/>
                  <a:ea typeface="+mn-ea"/>
                  <a:cs typeface="Arial" pitchFamily="34" charset="0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Clr>
                  <a:srgbClr val="00B0F0"/>
                </a:buClr>
                <a:buFont typeface="Arial" pitchFamily="34" charset="0"/>
                <a:buChar char="»"/>
                <a:defRPr sz="14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itchFamily="34" charset="0"/>
                  <a:ea typeface="+mn-ea"/>
                  <a:cs typeface="Arial" pitchFamily="34" charset="0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1800" dirty="0" smtClean="0">
                <a:solidFill>
                  <a:schemeClr val="bg1"/>
                </a:solidFill>
              </a:endParaRPr>
            </a:p>
            <a:p>
              <a:pPr marL="0" indent="0" algn="ctr">
                <a:buNone/>
              </a:pPr>
              <a:r>
                <a:rPr lang="en-US" sz="1800" b="1" dirty="0">
                  <a:solidFill>
                    <a:schemeClr val="bg1"/>
                  </a:solidFill>
                </a:rPr>
                <a:t>Since existing codes 3E030VJ and 3E030VH do not adequately and distinctly describe the administration of serelaxin, we request a new ICD-10-PCS code in association with </a:t>
              </a:r>
              <a:r>
                <a:rPr lang="en-US" sz="1800" b="1" dirty="0" smtClean="0">
                  <a:solidFill>
                    <a:schemeClr val="bg1"/>
                  </a:solidFill>
                </a:rPr>
                <a:t>New </a:t>
              </a:r>
              <a:r>
                <a:rPr lang="en-US" sz="1800" b="1" dirty="0">
                  <a:solidFill>
                    <a:schemeClr val="bg1"/>
                  </a:solidFill>
                </a:rPr>
                <a:t>Technology </a:t>
              </a:r>
              <a:r>
                <a:rPr lang="en-US" sz="1800" b="1" dirty="0" smtClean="0">
                  <a:solidFill>
                    <a:schemeClr val="bg1"/>
                  </a:solidFill>
                </a:rPr>
                <a:t>Add-on Payment (NTAP) process</a:t>
              </a:r>
              <a:endParaRPr lang="en-US" sz="18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7" name="Slide Number Placeholder 5"/>
          <p:cNvSpPr txBox="1">
            <a:spLocks/>
          </p:cNvSpPr>
          <p:nvPr/>
        </p:nvSpPr>
        <p:spPr>
          <a:xfrm>
            <a:off x="7010400" y="6645275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0DAECCE7-E02D-4B4C-9E77-C4245ED592E7}" type="slidenum">
              <a:rPr lang="en-US" sz="1000" smtClean="0">
                <a:latin typeface="Arial" pitchFamily="34" charset="0"/>
                <a:cs typeface="Arial" pitchFamily="34" charset="0"/>
              </a:rPr>
              <a:pPr algn="r"/>
              <a:t>8</a:t>
            </a:fld>
            <a:endParaRPr lang="en-US" sz="10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13433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600200" y="3200400"/>
            <a:ext cx="6172200" cy="9144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52600" y="2057400"/>
            <a:ext cx="5867400" cy="4525963"/>
          </a:xfrm>
        </p:spPr>
        <p:txBody>
          <a:bodyPr>
            <a:normAutofit/>
          </a:bodyPr>
          <a:lstStyle/>
          <a:p>
            <a:r>
              <a:rPr lang="en-US" sz="2400" dirty="0" smtClean="0"/>
              <a:t>Request for unique procedure code for serelaxin IV administration </a:t>
            </a:r>
          </a:p>
          <a:p>
            <a:endParaRPr lang="en-US" sz="2400" dirty="0" smtClean="0"/>
          </a:p>
          <a:p>
            <a:r>
              <a:rPr lang="en-US" sz="2400" b="1" dirty="0" smtClean="0">
                <a:solidFill>
                  <a:schemeClr val="tx1"/>
                </a:solidFill>
              </a:rPr>
              <a:t>Addressing unmet needs in Acute Heart Failure, through serelaxin</a:t>
            </a:r>
            <a:endParaRPr lang="en-US" sz="2400" b="1" dirty="0">
              <a:solidFill>
                <a:schemeClr val="tx1"/>
              </a:solidFill>
            </a:endParaRPr>
          </a:p>
        </p:txBody>
      </p:sp>
      <p:sp>
        <p:nvSpPr>
          <p:cNvPr id="5" name="Slide Number Placeholder 5"/>
          <p:cNvSpPr txBox="1">
            <a:spLocks/>
          </p:cNvSpPr>
          <p:nvPr/>
        </p:nvSpPr>
        <p:spPr>
          <a:xfrm>
            <a:off x="7010400" y="6645275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0DAECCE7-E02D-4B4C-9E77-C4245ED592E7}" type="slidenum">
              <a:rPr lang="en-US" sz="1000" smtClean="0">
                <a:latin typeface="Arial" pitchFamily="34" charset="0"/>
                <a:cs typeface="Arial" pitchFamily="34" charset="0"/>
              </a:rPr>
              <a:pPr algn="r"/>
              <a:t>9</a:t>
            </a:fld>
            <a:endParaRPr lang="en-US" sz="10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01262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KB6E3d3.bkOJ0SnH0FNqxw"/>
</p:tagLst>
</file>

<file path=ppt/theme/theme1.xml><?xml version="1.0" encoding="utf-8"?>
<a:theme xmlns:a="http://schemas.openxmlformats.org/drawingml/2006/main" name="Office Theme">
  <a:themeElements>
    <a:clrScheme name="Custom 72">
      <a:dk1>
        <a:sysClr val="windowText" lastClr="000000"/>
      </a:dk1>
      <a:lt1>
        <a:sysClr val="window" lastClr="FFFFFF"/>
      </a:lt1>
      <a:dk2>
        <a:srgbClr val="00446A"/>
      </a:dk2>
      <a:lt2>
        <a:srgbClr val="EEECE1"/>
      </a:lt2>
      <a:accent1>
        <a:srgbClr val="00B6DE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0A8368EE35FB84BACFD2F4ED2BCCA6F" ma:contentTypeVersion="0" ma:contentTypeDescription="Create a new document." ma:contentTypeScope="" ma:versionID="1e13bf1e9ceab36ec11d7674f7e67084">
  <xsd:schema xmlns:xsd="http://www.w3.org/2001/XMLSchema" xmlns:xs="http://www.w3.org/2001/XMLSchema" xmlns:p="http://schemas.microsoft.com/office/2006/metadata/properties" xmlns:ns2="c3a2946e-c7ff-48bd-8bd0-e676b2ab6dc9" targetNamespace="http://schemas.microsoft.com/office/2006/metadata/properties" ma:root="true" ma:fieldsID="a3b6f4d1672a0687ef2d3c190c9253f9" ns2:_="">
    <xsd:import namespace="c3a2946e-c7ff-48bd-8bd0-e676b2ab6dc9"/>
    <xsd:element name="properties">
      <xsd:complexType>
        <xsd:sequence>
          <xsd:element name="documentManagement">
            <xsd:complexType>
              <xsd:all>
                <xsd:element ref="ns2:Classifi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a2946e-c7ff-48bd-8bd0-e676b2ab6dc9" elementFormDefault="qualified">
    <xsd:import namespace="http://schemas.microsoft.com/office/2006/documentManagement/types"/>
    <xsd:import namespace="http://schemas.microsoft.com/office/infopath/2007/PartnerControls"/>
    <xsd:element name="Classification" ma:index="8" nillable="true" ma:displayName="Classification" ma:description="Classification tag for the Document" ma:internalName="Classification" ma:readOnly="false">
      <xsd:complexType>
        <xsd:complexContent>
          <xsd:extension base="dms:MultiChoice">
            <xsd:sequence>
              <xsd:element name="Value" maxOccurs="unbounded" minOccurs="0" nillable="true">
                <xsd:simpleType>
                  <xsd:restriction base="dms:Choice">
                    <xsd:enumeration value="Onboarding"/>
                    <xsd:enumeration value="Management Presentation"/>
                  </xsd:restriction>
                </xsd:simpleType>
              </xsd:element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Classification xmlns="c3a2946e-c7ff-48bd-8bd0-e676b2ab6dc9"/>
  </documentManagement>
</p:properties>
</file>

<file path=customXml/itemProps1.xml><?xml version="1.0" encoding="utf-8"?>
<ds:datastoreItem xmlns:ds="http://schemas.openxmlformats.org/officeDocument/2006/customXml" ds:itemID="{52DA5F05-31F7-4CBD-96DF-6903F338A14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a2946e-c7ff-48bd-8bd0-e676b2ab6dc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08730652-B1E2-470A-A5AC-A2E78BA5BCFB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E73C8871-DA65-4795-BCBE-4519F61D310D}">
  <ds:schemaRefs>
    <ds:schemaRef ds:uri="http://www.w3.org/XML/1998/namespace"/>
    <ds:schemaRef ds:uri="http://schemas.openxmlformats.org/package/2006/metadata/core-properties"/>
    <ds:schemaRef ds:uri="http://schemas.microsoft.com/office/2006/documentManagement/types"/>
    <ds:schemaRef ds:uri="http://purl.org/dc/terms/"/>
    <ds:schemaRef ds:uri="http://purl.org/dc/dcmitype/"/>
    <ds:schemaRef ds:uri="http://purl.org/dc/elements/1.1/"/>
    <ds:schemaRef ds:uri="http://schemas.microsoft.com/office/2006/metadata/properties"/>
    <ds:schemaRef ds:uri="c3a2946e-c7ff-48bd-8bd0-e676b2ab6dc9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28795</TotalTime>
  <Words>1422</Words>
  <Application>Microsoft Office PowerPoint</Application>
  <PresentationFormat>On-screen Show (4:3)</PresentationFormat>
  <Paragraphs>223</Paragraphs>
  <Slides>16</Slides>
  <Notes>2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8" baseType="lpstr">
      <vt:lpstr>Office Theme</vt:lpstr>
      <vt:lpstr>think-cell Slide</vt:lpstr>
      <vt:lpstr>REASANZ™ (serelaxin) request for icd-10 PCS code for serelaxin administration</vt:lpstr>
      <vt:lpstr>Agenda</vt:lpstr>
      <vt:lpstr>Serelaxin – a significant clinical improvement for treatment of acute heart failure</vt:lpstr>
      <vt:lpstr>Current ICD-10-PCS Codes do not enable distinct identification of serelaxin administration</vt:lpstr>
      <vt:lpstr>Including serelaxin administration in ‘3E030VJ’ will likely cause confusion for cms – varying indications, administration, and patient populations </vt:lpstr>
      <vt:lpstr>we Request distinct icd-10 procedure code ‘3E030VR’ for serelaxin administration</vt:lpstr>
      <vt:lpstr>unique drug administration codes have been granted in the past, including for nesiritide in heart failure</vt:lpstr>
      <vt:lpstr>a distinct icd-10 pcs code would facilitate ntap claims tracking and align better with unique nature of serelaxin</vt:lpstr>
      <vt:lpstr>Agenda</vt:lpstr>
      <vt:lpstr>Heart failure – a serious condition</vt:lpstr>
      <vt:lpstr>Heart Failure is a growing and costly condition with A high mortality rate</vt:lpstr>
      <vt:lpstr>Current AHF treatment options largely unchanged from the 1970s1</vt:lpstr>
      <vt:lpstr>Phase III Clinical trial data demonstrateS serelaxin significantly Improves treatment of AHF</vt:lpstr>
      <vt:lpstr>Backup Slides</vt:lpstr>
      <vt:lpstr>REASANZ™ (Serelaxin) Overview</vt:lpstr>
      <vt:lpstr>Diagnosis Codes Exist to describe serelaxin Target Patients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mentalchew</dc:creator>
  <cp:lastModifiedBy>elisabeth.daniel</cp:lastModifiedBy>
  <cp:revision>621</cp:revision>
  <cp:lastPrinted>2014-02-25T17:58:19Z</cp:lastPrinted>
  <dcterms:created xsi:type="dcterms:W3CDTF">2013-03-26T15:35:00Z</dcterms:created>
  <dcterms:modified xsi:type="dcterms:W3CDTF">2014-02-28T17:36:53Z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0x01010010A8368EE35FB84BACFD2F4ED2BCCA6F</vt:lpwstr>
  </property>
  <property fmtid="{D5CDD505-2E9C-101B-9397-08002B2CF9AE}" pid="3" name="_AdHocReviewCycleID">
    <vt:i4>1168691105</vt:i4>
  </property>
  <property fmtid="{D5CDD505-2E9C-101B-9397-08002B2CF9AE}" pid="4" name="_NewReviewCycle">
    <vt:lpwstr/>
  </property>
  <property fmtid="{D5CDD505-2E9C-101B-9397-08002B2CF9AE}" pid="5" name="_EmailSubject">
    <vt:lpwstr> Postings -  2 of 4 slide decks - containing 2 versions</vt:lpwstr>
  </property>
  <property fmtid="{D5CDD505-2E9C-101B-9397-08002B2CF9AE}" pid="6" name="_AuthorEmail">
    <vt:lpwstr>Marilu.Hue@cms.hhs.gov</vt:lpwstr>
  </property>
  <property fmtid="{D5CDD505-2E9C-101B-9397-08002B2CF9AE}" pid="7" name="_AuthorEmailDisplayName">
    <vt:lpwstr>Hue, Marilu (CMS/CMM)</vt:lpwstr>
  </property>
</Properties>
</file>